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2" r:id="rId1"/>
  </p:sldMasterIdLst>
  <p:notesMasterIdLst>
    <p:notesMasterId r:id="rId44"/>
  </p:notesMasterIdLst>
  <p:handoutMasterIdLst>
    <p:handoutMasterId r:id="rId45"/>
  </p:handoutMasterIdLst>
  <p:sldIdLst>
    <p:sldId id="434" r:id="rId2"/>
    <p:sldId id="435" r:id="rId3"/>
    <p:sldId id="436" r:id="rId4"/>
    <p:sldId id="257" r:id="rId5"/>
    <p:sldId id="261" r:id="rId6"/>
    <p:sldId id="360" r:id="rId7"/>
    <p:sldId id="437" r:id="rId8"/>
    <p:sldId id="395" r:id="rId9"/>
    <p:sldId id="344" r:id="rId10"/>
    <p:sldId id="349" r:id="rId11"/>
    <p:sldId id="438" r:id="rId12"/>
    <p:sldId id="393" r:id="rId13"/>
    <p:sldId id="351" r:id="rId14"/>
    <p:sldId id="432" r:id="rId15"/>
    <p:sldId id="433" r:id="rId16"/>
    <p:sldId id="439" r:id="rId17"/>
    <p:sldId id="440" r:id="rId18"/>
    <p:sldId id="299" r:id="rId19"/>
    <p:sldId id="269" r:id="rId20"/>
    <p:sldId id="424" r:id="rId21"/>
    <p:sldId id="425" r:id="rId22"/>
    <p:sldId id="414" r:id="rId23"/>
    <p:sldId id="426" r:id="rId24"/>
    <p:sldId id="428" r:id="rId25"/>
    <p:sldId id="427" r:id="rId26"/>
    <p:sldId id="430" r:id="rId27"/>
    <p:sldId id="300" r:id="rId28"/>
    <p:sldId id="441" r:id="rId29"/>
    <p:sldId id="442" r:id="rId30"/>
    <p:sldId id="420" r:id="rId31"/>
    <p:sldId id="421" r:id="rId32"/>
    <p:sldId id="422" r:id="rId33"/>
    <p:sldId id="431" r:id="rId34"/>
    <p:sldId id="321" r:id="rId35"/>
    <p:sldId id="453" r:id="rId36"/>
    <p:sldId id="452" r:id="rId37"/>
    <p:sldId id="443" r:id="rId38"/>
    <p:sldId id="322" r:id="rId39"/>
    <p:sldId id="415" r:id="rId40"/>
    <p:sldId id="361" r:id="rId41"/>
    <p:sldId id="417" r:id="rId42"/>
    <p:sldId id="444" r:id="rId43"/>
  </p:sldIdLst>
  <p:sldSz cx="9144000" cy="6858000" type="screen4x3"/>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587" autoAdjust="0"/>
  </p:normalViewPr>
  <p:slideViewPr>
    <p:cSldViewPr>
      <p:cViewPr varScale="1">
        <p:scale>
          <a:sx n="108" d="100"/>
          <a:sy n="108" d="100"/>
        </p:scale>
        <p:origin x="2026" y="82"/>
      </p:cViewPr>
      <p:guideLst>
        <p:guide orient="horz" pos="2160"/>
        <p:guide pos="2880"/>
      </p:guideLst>
    </p:cSldViewPr>
  </p:slideViewPr>
  <p:outlineViewPr>
    <p:cViewPr>
      <p:scale>
        <a:sx n="33" d="100"/>
        <a:sy n="33" d="100"/>
      </p:scale>
      <p:origin x="0" y="-18618"/>
    </p:cViewPr>
  </p:outlineViewPr>
  <p:notesTextViewPr>
    <p:cViewPr>
      <p:scale>
        <a:sx n="3" d="2"/>
        <a:sy n="3" d="2"/>
      </p:scale>
      <p:origin x="0" y="0"/>
    </p:cViewPr>
  </p:notesTextViewPr>
  <p:sorterViewPr>
    <p:cViewPr varScale="1">
      <p:scale>
        <a:sx n="1" d="1"/>
        <a:sy n="1" d="1"/>
      </p:scale>
      <p:origin x="0" y="-150"/>
    </p:cViewPr>
  </p:sorterViewPr>
  <p:notesViewPr>
    <p:cSldViewPr>
      <p:cViewPr varScale="1">
        <p:scale>
          <a:sx n="69" d="100"/>
          <a:sy n="69" d="100"/>
        </p:scale>
        <p:origin x="275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77CD7E59-D3A9-4EC0-A13A-09B9DE50EDCB}"/>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7811" name="Rectangle 3">
            <a:extLst>
              <a:ext uri="{FF2B5EF4-FFF2-40B4-BE49-F238E27FC236}">
                <a16:creationId xmlns:a16="http://schemas.microsoft.com/office/drawing/2014/main" id="{887720EA-07EF-49B6-BFEC-7DE960E2B7C5}"/>
              </a:ext>
            </a:extLst>
          </p:cNvPr>
          <p:cNvSpPr>
            <a:spLocks noGrp="1" noChangeArrowheads="1"/>
          </p:cNvSpPr>
          <p:nvPr>
            <p:ph type="dt" sz="quarter" idx="1"/>
          </p:nvPr>
        </p:nvSpPr>
        <p:spPr bwMode="auto">
          <a:xfrm>
            <a:off x="3971925"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932362" eaLnBrk="1" fontAlgn="auto" hangingPunct="1">
              <a:spcBef>
                <a:spcPts val="0"/>
              </a:spcBef>
              <a:spcAft>
                <a:spcPts val="0"/>
              </a:spcAft>
              <a:defRPr sz="1200">
                <a:latin typeface="Arial" charset="0"/>
              </a:defRPr>
            </a:lvl1pPr>
          </a:lstStyle>
          <a:p>
            <a:pPr>
              <a:defRPr/>
            </a:pPr>
            <a:endParaRPr lang="en-US"/>
          </a:p>
        </p:txBody>
      </p:sp>
      <p:sp>
        <p:nvSpPr>
          <p:cNvPr id="247812" name="Rectangle 4">
            <a:extLst>
              <a:ext uri="{FF2B5EF4-FFF2-40B4-BE49-F238E27FC236}">
                <a16:creationId xmlns:a16="http://schemas.microsoft.com/office/drawing/2014/main" id="{4F0E8B9F-45D0-4174-871B-A0F44421FAB0}"/>
              </a:ext>
            </a:extLst>
          </p:cNvPr>
          <p:cNvSpPr>
            <a:spLocks noGrp="1" noChangeArrowheads="1"/>
          </p:cNvSpPr>
          <p:nvPr>
            <p:ph type="ftr" sz="quarter" idx="2"/>
          </p:nvPr>
        </p:nvSpPr>
        <p:spPr bwMode="auto">
          <a:xfrm>
            <a:off x="0"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7813" name="Rectangle 5">
            <a:extLst>
              <a:ext uri="{FF2B5EF4-FFF2-40B4-BE49-F238E27FC236}">
                <a16:creationId xmlns:a16="http://schemas.microsoft.com/office/drawing/2014/main" id="{9091F65B-B69A-4F2D-A1C5-9AF64F357277}"/>
              </a:ext>
            </a:extLst>
          </p:cNvPr>
          <p:cNvSpPr>
            <a:spLocks noGrp="1" noChangeArrowheads="1"/>
          </p:cNvSpPr>
          <p:nvPr>
            <p:ph type="sldNum" sz="quarter" idx="3"/>
          </p:nvPr>
        </p:nvSpPr>
        <p:spPr bwMode="auto">
          <a:xfrm>
            <a:off x="3971925"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41F71866-D079-4242-9EBF-636233E733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D9156915-6632-4DDC-9792-4D244DCD564C}"/>
              </a:ext>
            </a:extLst>
          </p:cNvPr>
          <p:cNvSpPr>
            <a:spLocks noGrp="1" noChangeArrowheads="1"/>
          </p:cNvSpPr>
          <p:nvPr>
            <p:ph type="hdr" sz="quarter"/>
          </p:nvPr>
        </p:nvSpPr>
        <p:spPr bwMode="auto">
          <a:xfrm>
            <a:off x="0"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6787" name="Rectangle 3">
            <a:extLst>
              <a:ext uri="{FF2B5EF4-FFF2-40B4-BE49-F238E27FC236}">
                <a16:creationId xmlns:a16="http://schemas.microsoft.com/office/drawing/2014/main" id="{08194A1A-8B71-452D-B96B-D8D8D0B98288}"/>
              </a:ext>
            </a:extLst>
          </p:cNvPr>
          <p:cNvSpPr>
            <a:spLocks noGrp="1" noChangeArrowheads="1"/>
          </p:cNvSpPr>
          <p:nvPr>
            <p:ph type="dt" idx="1"/>
          </p:nvPr>
        </p:nvSpPr>
        <p:spPr bwMode="auto">
          <a:xfrm>
            <a:off x="3971925" y="0"/>
            <a:ext cx="3036888" cy="461963"/>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defTabSz="932362" eaLnBrk="1" fontAlgn="auto" hangingPunct="1">
              <a:spcBef>
                <a:spcPts val="0"/>
              </a:spcBef>
              <a:spcAft>
                <a:spcPts val="0"/>
              </a:spcAft>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885DE0C5-78BC-435D-B5EF-D100146E0974}"/>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9" name="Rectangle 5">
            <a:extLst>
              <a:ext uri="{FF2B5EF4-FFF2-40B4-BE49-F238E27FC236}">
                <a16:creationId xmlns:a16="http://schemas.microsoft.com/office/drawing/2014/main" id="{3250725E-82FC-43C4-AF5A-2BA294BC0B21}"/>
              </a:ext>
            </a:extLst>
          </p:cNvPr>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6790" name="Rectangle 6">
            <a:extLst>
              <a:ext uri="{FF2B5EF4-FFF2-40B4-BE49-F238E27FC236}">
                <a16:creationId xmlns:a16="http://schemas.microsoft.com/office/drawing/2014/main" id="{A23AABCC-3E43-456C-8212-D65EED065AB5}"/>
              </a:ext>
            </a:extLst>
          </p:cNvPr>
          <p:cNvSpPr>
            <a:spLocks noGrp="1" noChangeArrowheads="1"/>
          </p:cNvSpPr>
          <p:nvPr>
            <p:ph type="ftr" sz="quarter" idx="4"/>
          </p:nvPr>
        </p:nvSpPr>
        <p:spPr bwMode="auto">
          <a:xfrm>
            <a:off x="0"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defTabSz="932362" eaLnBrk="1" fontAlgn="auto" hangingPunct="1">
              <a:spcBef>
                <a:spcPts val="0"/>
              </a:spcBef>
              <a:spcAft>
                <a:spcPts val="0"/>
              </a:spcAft>
              <a:defRPr sz="1200">
                <a:latin typeface="Arial" charset="0"/>
              </a:defRPr>
            </a:lvl1pPr>
          </a:lstStyle>
          <a:p>
            <a:pPr>
              <a:defRPr/>
            </a:pPr>
            <a:endParaRPr lang="en-US"/>
          </a:p>
        </p:txBody>
      </p:sp>
      <p:sp>
        <p:nvSpPr>
          <p:cNvPr id="246791" name="Rectangle 7">
            <a:extLst>
              <a:ext uri="{FF2B5EF4-FFF2-40B4-BE49-F238E27FC236}">
                <a16:creationId xmlns:a16="http://schemas.microsoft.com/office/drawing/2014/main" id="{4A6BB7CF-7477-484B-B4B8-D7B560DB0E9C}"/>
              </a:ext>
            </a:extLst>
          </p:cNvPr>
          <p:cNvSpPr>
            <a:spLocks noGrp="1" noChangeArrowheads="1"/>
          </p:cNvSpPr>
          <p:nvPr>
            <p:ph type="sldNum" sz="quarter" idx="5"/>
          </p:nvPr>
        </p:nvSpPr>
        <p:spPr bwMode="auto">
          <a:xfrm>
            <a:off x="3971925" y="8772525"/>
            <a:ext cx="3036888" cy="461963"/>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5D2CEFA5-7648-435F-AE6A-A79D49E125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9D35D50-6EC4-47EC-ADA6-A1686C74478C}"/>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7F0AE5B4-98AE-4973-9AC3-768E3DABE2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Welcome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A55A6A6-6A1A-4210-A1EB-3A845D84F08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E9824F74-B94A-474F-9E8C-06675C6688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42319E34-A1A1-4841-BBD6-FF95F428FB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6BCCE525-F517-4DA2-AF63-42AF13558D6A}"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B5729DF-346C-41B4-BD5C-A59AF96618E2}"/>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84623507-FB2F-4D72-AEC0-A7229CF155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Add *SAMPLE NOTE*</a:t>
            </a:r>
          </a:p>
        </p:txBody>
      </p:sp>
      <p:sp>
        <p:nvSpPr>
          <p:cNvPr id="55300" name="Slide Number Placeholder 3">
            <a:extLst>
              <a:ext uri="{FF2B5EF4-FFF2-40B4-BE49-F238E27FC236}">
                <a16:creationId xmlns:a16="http://schemas.microsoft.com/office/drawing/2014/main" id="{2F3FC02F-97FF-4FA3-90DA-46F5770BE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5ACD1541-D934-4615-90F9-7978609513C8}"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F173B93-732F-4920-A4B1-6DDEDEAA883C}"/>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90FE2498-A21B-44CB-874E-020ACD81AF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C60B7DAA-45C8-4986-99FF-CDCB14F6D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FAF17B52-E38D-4FA5-AC7F-9F8008B88A7C}"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EED4AC2-0908-498B-826C-D025EF1F43D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0BA34503-8F8F-4C25-ABEF-07589FDD47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2D1E1413-7280-4F3F-93A9-E316A28225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76A73F-1344-455B-ADBD-C60D55C0EE14}" type="slidenum">
              <a:rPr lang="en-US" altLang="en-US" smtClean="0"/>
              <a:pPr>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2081D56-7067-43EC-AE82-B5A4B50CE66A}"/>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61150333-BBD8-4F9A-8920-659D8FD02F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8909A56-7F95-4BA2-9A79-82381C8E5A5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EB5634E-F68A-492D-8C2E-02C3708D1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9 &amp; 10 are the same slide??? </a:t>
            </a:r>
          </a:p>
        </p:txBody>
      </p:sp>
      <p:sp>
        <p:nvSpPr>
          <p:cNvPr id="22532" name="Slide Number Placeholder 3">
            <a:extLst>
              <a:ext uri="{FF2B5EF4-FFF2-40B4-BE49-F238E27FC236}">
                <a16:creationId xmlns:a16="http://schemas.microsoft.com/office/drawing/2014/main" id="{752D5630-0CDF-4C69-9311-CF18C85B2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A8CAAB99-8968-49F6-A256-CACB4C794899}"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AB4DE15-3793-4D04-A102-00852839C5B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5CFDBD18-BE56-4818-86EB-8B7B80749A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28273AAB-68F2-4D6A-B4E5-C9048BA04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2A92EBF7-08BC-4CEC-A5C5-B407CE04CAB7}"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7C62D28-4670-4A39-BB4F-6EB88ED2197F}"/>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3B0C6667-7231-4458-BF62-6D3FF0CD40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FFA1F698-58B9-49CD-90A6-B79CBCD62F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9EFFE246-6E16-4493-8DB1-9B5BB21E80D0}"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83536C6-3EEB-4D2E-A5E2-19C63F2B1AEC}"/>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A024CA08-B479-4286-A373-07B9B3304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CM</a:t>
            </a:r>
          </a:p>
          <a:p>
            <a:r>
              <a:rPr lang="en-US" altLang="en-US">
                <a:latin typeface="Arial" panose="020B0604020202020204" pitchFamily="34" charset="0"/>
              </a:rPr>
              <a:t>Direct deposit form</a:t>
            </a:r>
          </a:p>
          <a:p>
            <a:r>
              <a:rPr lang="en-US" altLang="en-US">
                <a:latin typeface="Arial" panose="020B0604020202020204" pitchFamily="34" charset="0"/>
              </a:rPr>
              <a:t>Web resource</a:t>
            </a:r>
          </a:p>
          <a:p>
            <a:r>
              <a:rPr lang="en-US" altLang="en-US">
                <a:latin typeface="Arial" panose="020B0604020202020204" pitchFamily="34" charset="0"/>
              </a:rPr>
              <a:t>School calendar resources</a:t>
            </a:r>
          </a:p>
        </p:txBody>
      </p:sp>
    </p:spTree>
    <p:extLst>
      <p:ext uri="{BB962C8B-B14F-4D97-AF65-F5344CB8AC3E}">
        <p14:creationId xmlns:p14="http://schemas.microsoft.com/office/powerpoint/2010/main" val="218797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A32C965-C4C5-470D-A7A2-F47D495B5537}"/>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F3716F09-1CA7-468F-8A5F-DF39C1FD66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41F91180-2DF7-4677-BE1C-DE52B3463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9D0B2190-F472-4182-8835-51374148B1D5}"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6E308EB-A0C4-4411-A6FC-B64D9C64E5A2}"/>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B7552B4-909C-4040-B7CA-2D4B7E61B6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Find/save school numbers in your cell phone. </a:t>
            </a:r>
          </a:p>
        </p:txBody>
      </p:sp>
      <p:sp>
        <p:nvSpPr>
          <p:cNvPr id="38916" name="Slide Number Placeholder 3">
            <a:extLst>
              <a:ext uri="{FF2B5EF4-FFF2-40B4-BE49-F238E27FC236}">
                <a16:creationId xmlns:a16="http://schemas.microsoft.com/office/drawing/2014/main" id="{656B76BD-BDD3-4502-A4FC-A43ABA3A8B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fld id="{94FDDEFB-C9D2-4D67-B213-BF458AF10120}"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165377E8-3DDB-4945-8273-5851EA96484B}"/>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0710A810-88CF-4B2E-ADE5-01066488B00D}"/>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D30E820-2DF4-491E-9348-11D51B394243}"/>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2632D345-A328-499F-B788-345F2904F951}"/>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1566DAB7-584F-4FE7-B0C1-7353C9F5C7C9}"/>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6258D569-495D-468A-BF9F-68819C59E9F8}"/>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3DF47265-C1F2-4779-82F8-B0897AA249C9}"/>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48A65FA0-E277-40FE-A0DD-394F9FE47F07}"/>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AC6E859E-9AC0-4244-95FC-4B8E606EA980}"/>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63B6C768-99E6-46AA-B345-6307988311D3}"/>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03B1BC6A-8EFC-49A6-85EE-7112B6068B20}"/>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675614F8-42CC-4B88-8F53-94E8E47E65A2}"/>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AF267AC9-060F-4160-B70F-F131693F8C04}"/>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9322E9B1-E199-4A6F-9CDD-D8202FB26F2F}"/>
              </a:ext>
            </a:extLst>
          </p:cNvPr>
          <p:cNvSpPr>
            <a:spLocks noGrp="1"/>
          </p:cNvSpPr>
          <p:nvPr>
            <p:ph type="sldNum" sz="quarter" idx="12"/>
          </p:nvPr>
        </p:nvSpPr>
        <p:spPr/>
        <p:txBody>
          <a:bodyPr/>
          <a:lstStyle>
            <a:lvl1pPr>
              <a:defRPr/>
            </a:lvl1pPr>
          </a:lstStyle>
          <a:p>
            <a:pPr>
              <a:defRPr/>
            </a:pPr>
            <a:fld id="{AA3CB036-CFA9-4BFF-BD4D-92FD190D0FE0}" type="slidenum">
              <a:rPr lang="en-US" altLang="en-US"/>
              <a:pPr>
                <a:defRPr/>
              </a:pPr>
              <a:t>‹#›</a:t>
            </a:fld>
            <a:endParaRPr lang="en-US" altLang="en-US"/>
          </a:p>
        </p:txBody>
      </p:sp>
    </p:spTree>
    <p:extLst>
      <p:ext uri="{BB962C8B-B14F-4D97-AF65-F5344CB8AC3E}">
        <p14:creationId xmlns:p14="http://schemas.microsoft.com/office/powerpoint/2010/main" val="18044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7759F4-869C-477C-BAF1-495FA6861EA2}"/>
              </a:ext>
            </a:extLst>
          </p:cNvPr>
          <p:cNvSpPr>
            <a:spLocks noGrp="1"/>
          </p:cNvSpPr>
          <p:nvPr>
            <p:ph type="dt" sz="half" idx="10"/>
          </p:nvPr>
        </p:nvSpPr>
        <p:spPr/>
        <p:txBody>
          <a:bodyPr/>
          <a:lstStyle>
            <a:lvl1pPr>
              <a:defRPr/>
            </a:lvl1pPr>
          </a:lstStyle>
          <a:p>
            <a:pPr>
              <a:defRPr/>
            </a:pPr>
            <a:fld id="{1708AD26-298E-42BE-9184-D21C21DDE706}" type="datetimeFigureOut">
              <a:rPr lang="en-US"/>
              <a:pPr>
                <a:defRPr/>
              </a:pPr>
              <a:t>10/2/2023</a:t>
            </a:fld>
            <a:endParaRPr lang="en-US"/>
          </a:p>
        </p:txBody>
      </p:sp>
      <p:sp>
        <p:nvSpPr>
          <p:cNvPr id="5" name="Footer Placeholder 4">
            <a:extLst>
              <a:ext uri="{FF2B5EF4-FFF2-40B4-BE49-F238E27FC236}">
                <a16:creationId xmlns:a16="http://schemas.microsoft.com/office/drawing/2014/main" id="{8CF76B76-DFC8-4779-83D0-542D90D528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8B8110-181F-4CFA-8BA3-66B6F7DE7511}"/>
              </a:ext>
            </a:extLst>
          </p:cNvPr>
          <p:cNvSpPr>
            <a:spLocks noGrp="1"/>
          </p:cNvSpPr>
          <p:nvPr>
            <p:ph type="sldNum" sz="quarter" idx="12"/>
          </p:nvPr>
        </p:nvSpPr>
        <p:spPr/>
        <p:txBody>
          <a:bodyPr/>
          <a:lstStyle>
            <a:lvl1pPr>
              <a:defRPr/>
            </a:lvl1pPr>
          </a:lstStyle>
          <a:p>
            <a:pPr>
              <a:defRPr/>
            </a:pPr>
            <a:fld id="{3DC0BC8C-EDF9-44C7-A7E8-A6236E262529}" type="slidenum">
              <a:rPr lang="en-US" altLang="en-US"/>
              <a:pPr>
                <a:defRPr/>
              </a:pPr>
              <a:t>‹#›</a:t>
            </a:fld>
            <a:endParaRPr lang="en-US" altLang="en-US"/>
          </a:p>
        </p:txBody>
      </p:sp>
    </p:spTree>
    <p:extLst>
      <p:ext uri="{BB962C8B-B14F-4D97-AF65-F5344CB8AC3E}">
        <p14:creationId xmlns:p14="http://schemas.microsoft.com/office/powerpoint/2010/main" val="332387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B38D3-A750-47F6-900F-623697252FC6}"/>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E408515A-5D6E-4A03-B5AA-E29286ADBCE4}"/>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21C2A79E-ED55-4C99-9AE4-8F8DED9FC77B}"/>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9F3DABB-F9A3-445B-A721-E686F160B6A5}"/>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1207DE0-5B38-466F-A88D-AFC4517EE516}"/>
              </a:ext>
            </a:extLst>
          </p:cNvPr>
          <p:cNvSpPr>
            <a:spLocks noGrp="1"/>
          </p:cNvSpPr>
          <p:nvPr>
            <p:ph type="sldNum" sz="quarter" idx="16"/>
          </p:nvPr>
        </p:nvSpPr>
        <p:spPr/>
        <p:txBody>
          <a:bodyPr/>
          <a:lstStyle>
            <a:lvl1pPr>
              <a:defRPr/>
            </a:lvl1pPr>
          </a:lstStyle>
          <a:p>
            <a:pPr>
              <a:defRPr/>
            </a:pPr>
            <a:fld id="{298D7828-2DC0-43EA-B8E1-2DB7312BC81D}" type="slidenum">
              <a:rPr lang="en-US" altLang="en-US"/>
              <a:pPr>
                <a:defRPr/>
              </a:pPr>
              <a:t>‹#›</a:t>
            </a:fld>
            <a:endParaRPr lang="en-US" altLang="en-US"/>
          </a:p>
        </p:txBody>
      </p:sp>
    </p:spTree>
    <p:extLst>
      <p:ext uri="{BB962C8B-B14F-4D97-AF65-F5344CB8AC3E}">
        <p14:creationId xmlns:p14="http://schemas.microsoft.com/office/powerpoint/2010/main" val="190457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5ED2F1-C7AE-4DBD-A8B5-6EA12866874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526822F-1AFD-4ADF-A847-56D0E59BD79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1AC0EB8-EDD0-49AA-93F5-92BF50573EA8}"/>
              </a:ext>
            </a:extLst>
          </p:cNvPr>
          <p:cNvSpPr>
            <a:spLocks noGrp="1"/>
          </p:cNvSpPr>
          <p:nvPr>
            <p:ph type="sldNum" sz="quarter" idx="12"/>
          </p:nvPr>
        </p:nvSpPr>
        <p:spPr/>
        <p:txBody>
          <a:bodyPr/>
          <a:lstStyle>
            <a:lvl1pPr>
              <a:defRPr/>
            </a:lvl1pPr>
          </a:lstStyle>
          <a:p>
            <a:pPr>
              <a:defRPr/>
            </a:pPr>
            <a:fld id="{C0BE1F29-E5B8-4DE1-B40E-9FB96A1083F4}" type="slidenum">
              <a:rPr lang="en-US" altLang="en-US"/>
              <a:pPr>
                <a:defRPr/>
              </a:pPr>
              <a:t>‹#›</a:t>
            </a:fld>
            <a:endParaRPr lang="en-US" altLang="en-US"/>
          </a:p>
        </p:txBody>
      </p:sp>
    </p:spTree>
    <p:extLst>
      <p:ext uri="{BB962C8B-B14F-4D97-AF65-F5344CB8AC3E}">
        <p14:creationId xmlns:p14="http://schemas.microsoft.com/office/powerpoint/2010/main" val="170666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4568A2-0B55-4F55-81A3-93504CC91FCA}"/>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CFA12B7A-E5FC-43FD-A90B-93ED754AF4F5}"/>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82A32786-8668-412F-9FCE-C2A67D0C6582}"/>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564C826-217A-4EDB-84F8-FAA9F1B5B77A}"/>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9180F2F-E252-4F05-88A7-262527EBAC28}"/>
              </a:ext>
            </a:extLst>
          </p:cNvPr>
          <p:cNvSpPr>
            <a:spLocks noGrp="1"/>
          </p:cNvSpPr>
          <p:nvPr>
            <p:ph type="sldNum" sz="quarter" idx="16"/>
          </p:nvPr>
        </p:nvSpPr>
        <p:spPr/>
        <p:txBody>
          <a:bodyPr/>
          <a:lstStyle>
            <a:lvl1pPr>
              <a:defRPr/>
            </a:lvl1pPr>
          </a:lstStyle>
          <a:p>
            <a:pPr>
              <a:defRPr/>
            </a:pPr>
            <a:fld id="{BC19539E-0D1E-416E-BF75-B331DC2443C6}" type="slidenum">
              <a:rPr lang="en-US" altLang="en-US"/>
              <a:pPr>
                <a:defRPr/>
              </a:pPr>
              <a:t>‹#›</a:t>
            </a:fld>
            <a:endParaRPr lang="en-US" altLang="en-US"/>
          </a:p>
        </p:txBody>
      </p:sp>
    </p:spTree>
    <p:extLst>
      <p:ext uri="{BB962C8B-B14F-4D97-AF65-F5344CB8AC3E}">
        <p14:creationId xmlns:p14="http://schemas.microsoft.com/office/powerpoint/2010/main" val="399683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29D0E924-7616-42C9-9DF2-BFC5630D8B7B}"/>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095EBDD-E6DC-4E00-A383-42CFC88A8943}"/>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9B0AA47-B9D9-4674-B123-465190EB35FD}"/>
              </a:ext>
            </a:extLst>
          </p:cNvPr>
          <p:cNvSpPr>
            <a:spLocks noGrp="1"/>
          </p:cNvSpPr>
          <p:nvPr>
            <p:ph type="sldNum" sz="quarter" idx="16"/>
          </p:nvPr>
        </p:nvSpPr>
        <p:spPr/>
        <p:txBody>
          <a:bodyPr/>
          <a:lstStyle>
            <a:lvl1pPr>
              <a:defRPr/>
            </a:lvl1pPr>
          </a:lstStyle>
          <a:p>
            <a:pPr>
              <a:defRPr/>
            </a:pPr>
            <a:fld id="{F69D48B4-0C83-408A-911E-A6BF795B7B6A}" type="slidenum">
              <a:rPr lang="en-US" altLang="en-US"/>
              <a:pPr>
                <a:defRPr/>
              </a:pPr>
              <a:t>‹#›</a:t>
            </a:fld>
            <a:endParaRPr lang="en-US" altLang="en-US"/>
          </a:p>
        </p:txBody>
      </p:sp>
    </p:spTree>
    <p:extLst>
      <p:ext uri="{BB962C8B-B14F-4D97-AF65-F5344CB8AC3E}">
        <p14:creationId xmlns:p14="http://schemas.microsoft.com/office/powerpoint/2010/main" val="126937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91487A7-7B82-4663-93E1-3B5705BD6C8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D43FBE0-2D84-4CF1-BFBC-1A635CE4493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DEFC4D4-5BA4-43DA-AE8A-E6264B1B655E}"/>
              </a:ext>
            </a:extLst>
          </p:cNvPr>
          <p:cNvSpPr>
            <a:spLocks noGrp="1"/>
          </p:cNvSpPr>
          <p:nvPr>
            <p:ph type="sldNum" sz="quarter" idx="12"/>
          </p:nvPr>
        </p:nvSpPr>
        <p:spPr/>
        <p:txBody>
          <a:bodyPr/>
          <a:lstStyle>
            <a:lvl1pPr>
              <a:defRPr/>
            </a:lvl1pPr>
          </a:lstStyle>
          <a:p>
            <a:pPr>
              <a:defRPr/>
            </a:pPr>
            <a:fld id="{1EC38462-8299-4950-AA71-FB70E6D8FCE7}" type="slidenum">
              <a:rPr lang="en-US" altLang="en-US"/>
              <a:pPr>
                <a:defRPr/>
              </a:pPr>
              <a:t>‹#›</a:t>
            </a:fld>
            <a:endParaRPr lang="en-US" altLang="en-US"/>
          </a:p>
        </p:txBody>
      </p:sp>
    </p:spTree>
    <p:extLst>
      <p:ext uri="{BB962C8B-B14F-4D97-AF65-F5344CB8AC3E}">
        <p14:creationId xmlns:p14="http://schemas.microsoft.com/office/powerpoint/2010/main" val="13270957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822AFA-A541-456A-9DF4-976C047DAEB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100FB1B-9398-4741-A884-AF5C3C7E5D4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6459D79-AED7-4FEB-8DED-F94C2727580E}"/>
              </a:ext>
            </a:extLst>
          </p:cNvPr>
          <p:cNvSpPr>
            <a:spLocks noGrp="1"/>
          </p:cNvSpPr>
          <p:nvPr>
            <p:ph type="sldNum" sz="quarter" idx="12"/>
          </p:nvPr>
        </p:nvSpPr>
        <p:spPr/>
        <p:txBody>
          <a:bodyPr/>
          <a:lstStyle>
            <a:lvl1pPr>
              <a:defRPr/>
            </a:lvl1pPr>
          </a:lstStyle>
          <a:p>
            <a:pPr>
              <a:defRPr/>
            </a:pPr>
            <a:fld id="{77B785EF-D862-4F97-B100-72DFA721977B}" type="slidenum">
              <a:rPr lang="en-US" altLang="en-US"/>
              <a:pPr>
                <a:defRPr/>
              </a:pPr>
              <a:t>‹#›</a:t>
            </a:fld>
            <a:endParaRPr lang="en-US" altLang="en-US"/>
          </a:p>
        </p:txBody>
      </p:sp>
    </p:spTree>
    <p:extLst>
      <p:ext uri="{BB962C8B-B14F-4D97-AF65-F5344CB8AC3E}">
        <p14:creationId xmlns:p14="http://schemas.microsoft.com/office/powerpoint/2010/main" val="38219199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D1E88C-D5A6-4A10-9766-07B5BEF9106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CBAA5E-0070-4B2E-9BF1-A3D791933B4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A27ACF1-C9BF-4887-834F-026051EB4BBD}"/>
              </a:ext>
            </a:extLst>
          </p:cNvPr>
          <p:cNvSpPr>
            <a:spLocks noGrp="1"/>
          </p:cNvSpPr>
          <p:nvPr>
            <p:ph type="sldNum" sz="quarter" idx="12"/>
          </p:nvPr>
        </p:nvSpPr>
        <p:spPr/>
        <p:txBody>
          <a:bodyPr/>
          <a:lstStyle>
            <a:lvl1pPr>
              <a:defRPr/>
            </a:lvl1pPr>
          </a:lstStyle>
          <a:p>
            <a:pPr>
              <a:defRPr/>
            </a:pPr>
            <a:fld id="{F494A17C-384E-4922-B593-BC9CC523FE30}" type="slidenum">
              <a:rPr lang="en-US" altLang="en-US"/>
              <a:pPr>
                <a:defRPr/>
              </a:pPr>
              <a:t>‹#›</a:t>
            </a:fld>
            <a:endParaRPr lang="en-US" altLang="en-US"/>
          </a:p>
        </p:txBody>
      </p:sp>
    </p:spTree>
    <p:extLst>
      <p:ext uri="{BB962C8B-B14F-4D97-AF65-F5344CB8AC3E}">
        <p14:creationId xmlns:p14="http://schemas.microsoft.com/office/powerpoint/2010/main" val="6373932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0D68DF-F744-4770-BE57-939DE99B593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F5486FA-7C20-4973-A6A5-34043BE8094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EDD9859-3D01-4854-8157-79357E75F98B}"/>
              </a:ext>
            </a:extLst>
          </p:cNvPr>
          <p:cNvSpPr>
            <a:spLocks noGrp="1"/>
          </p:cNvSpPr>
          <p:nvPr>
            <p:ph type="sldNum" sz="quarter" idx="12"/>
          </p:nvPr>
        </p:nvSpPr>
        <p:spPr/>
        <p:txBody>
          <a:bodyPr/>
          <a:lstStyle>
            <a:lvl1pPr>
              <a:defRPr/>
            </a:lvl1pPr>
          </a:lstStyle>
          <a:p>
            <a:pPr>
              <a:defRPr/>
            </a:pPr>
            <a:fld id="{1A16CEF7-DE93-4353-AC2B-AA7459C1341F}" type="slidenum">
              <a:rPr lang="en-US" altLang="en-US"/>
              <a:pPr>
                <a:defRPr/>
              </a:pPr>
              <a:t>‹#›</a:t>
            </a:fld>
            <a:endParaRPr lang="en-US" altLang="en-US"/>
          </a:p>
        </p:txBody>
      </p:sp>
    </p:spTree>
    <p:extLst>
      <p:ext uri="{BB962C8B-B14F-4D97-AF65-F5344CB8AC3E}">
        <p14:creationId xmlns:p14="http://schemas.microsoft.com/office/powerpoint/2010/main" val="19411014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5B92B90-1A8E-490F-8036-D57AA843608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938C43B-6DD2-405B-AF47-25851349EEC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27B4758-2498-47CF-ADE1-E9074DCE0EC0}"/>
              </a:ext>
            </a:extLst>
          </p:cNvPr>
          <p:cNvSpPr>
            <a:spLocks noGrp="1"/>
          </p:cNvSpPr>
          <p:nvPr>
            <p:ph type="sldNum" sz="quarter" idx="12"/>
          </p:nvPr>
        </p:nvSpPr>
        <p:spPr/>
        <p:txBody>
          <a:bodyPr/>
          <a:lstStyle>
            <a:lvl1pPr>
              <a:defRPr/>
            </a:lvl1pPr>
          </a:lstStyle>
          <a:p>
            <a:pPr>
              <a:defRPr/>
            </a:pPr>
            <a:fld id="{5770C103-BF90-4791-95B4-1F14539A1C29}" type="slidenum">
              <a:rPr lang="en-US" altLang="en-US"/>
              <a:pPr>
                <a:defRPr/>
              </a:pPr>
              <a:t>‹#›</a:t>
            </a:fld>
            <a:endParaRPr lang="en-US" altLang="en-US"/>
          </a:p>
        </p:txBody>
      </p:sp>
    </p:spTree>
    <p:extLst>
      <p:ext uri="{BB962C8B-B14F-4D97-AF65-F5344CB8AC3E}">
        <p14:creationId xmlns:p14="http://schemas.microsoft.com/office/powerpoint/2010/main" val="20256404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14A809D-1D39-4823-B9C3-CFA0A8A76800}"/>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37313FE9-A356-43C3-808F-E722EFBA84C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6FB9940-FDF0-434B-9064-294FB77B34F9}"/>
              </a:ext>
            </a:extLst>
          </p:cNvPr>
          <p:cNvSpPr>
            <a:spLocks noGrp="1"/>
          </p:cNvSpPr>
          <p:nvPr>
            <p:ph type="sldNum" sz="quarter" idx="12"/>
          </p:nvPr>
        </p:nvSpPr>
        <p:spPr/>
        <p:txBody>
          <a:bodyPr/>
          <a:lstStyle>
            <a:lvl1pPr>
              <a:defRPr/>
            </a:lvl1pPr>
          </a:lstStyle>
          <a:p>
            <a:pPr>
              <a:defRPr/>
            </a:pPr>
            <a:fld id="{EF7F9DC9-CCE4-476D-A4D8-36871A370C6E}" type="slidenum">
              <a:rPr lang="en-US" altLang="en-US"/>
              <a:pPr>
                <a:defRPr/>
              </a:pPr>
              <a:t>‹#›</a:t>
            </a:fld>
            <a:endParaRPr lang="en-US" altLang="en-US"/>
          </a:p>
        </p:txBody>
      </p:sp>
    </p:spTree>
    <p:extLst>
      <p:ext uri="{BB962C8B-B14F-4D97-AF65-F5344CB8AC3E}">
        <p14:creationId xmlns:p14="http://schemas.microsoft.com/office/powerpoint/2010/main" val="161941162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752FFF0-9FAB-4E53-B535-B639D217151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CEA94933-BCCE-4359-80BD-32BFD4006AC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3EF71F4-88AE-4602-AE19-09364D36A220}"/>
              </a:ext>
            </a:extLst>
          </p:cNvPr>
          <p:cNvSpPr>
            <a:spLocks noGrp="1"/>
          </p:cNvSpPr>
          <p:nvPr>
            <p:ph type="sldNum" sz="quarter" idx="12"/>
          </p:nvPr>
        </p:nvSpPr>
        <p:spPr/>
        <p:txBody>
          <a:bodyPr/>
          <a:lstStyle>
            <a:lvl1pPr>
              <a:defRPr/>
            </a:lvl1pPr>
          </a:lstStyle>
          <a:p>
            <a:pPr>
              <a:defRPr/>
            </a:pPr>
            <a:fld id="{115D704C-B12D-4BD8-ABA1-EDEA9DCB84E9}" type="slidenum">
              <a:rPr lang="en-US" altLang="en-US"/>
              <a:pPr>
                <a:defRPr/>
              </a:pPr>
              <a:t>‹#›</a:t>
            </a:fld>
            <a:endParaRPr lang="en-US" altLang="en-US"/>
          </a:p>
        </p:txBody>
      </p:sp>
    </p:spTree>
    <p:extLst>
      <p:ext uri="{BB962C8B-B14F-4D97-AF65-F5344CB8AC3E}">
        <p14:creationId xmlns:p14="http://schemas.microsoft.com/office/powerpoint/2010/main" val="22105630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82B9841-80CF-4328-97C0-14C66B47158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1875004A-865F-442D-B9F8-78135A647E7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C2C3048B-17DE-4495-898E-C362A5F07955}"/>
              </a:ext>
            </a:extLst>
          </p:cNvPr>
          <p:cNvSpPr>
            <a:spLocks noGrp="1"/>
          </p:cNvSpPr>
          <p:nvPr>
            <p:ph type="sldNum" sz="quarter" idx="12"/>
          </p:nvPr>
        </p:nvSpPr>
        <p:spPr/>
        <p:txBody>
          <a:bodyPr/>
          <a:lstStyle>
            <a:lvl1pPr>
              <a:defRPr/>
            </a:lvl1pPr>
          </a:lstStyle>
          <a:p>
            <a:pPr>
              <a:defRPr/>
            </a:pPr>
            <a:fld id="{15E7F98B-4AE2-424E-93D2-A05BF49AEA4E}" type="slidenum">
              <a:rPr lang="en-US" altLang="en-US"/>
              <a:pPr>
                <a:defRPr/>
              </a:pPr>
              <a:t>‹#›</a:t>
            </a:fld>
            <a:endParaRPr lang="en-US" altLang="en-US"/>
          </a:p>
        </p:txBody>
      </p:sp>
    </p:spTree>
    <p:extLst>
      <p:ext uri="{BB962C8B-B14F-4D97-AF65-F5344CB8AC3E}">
        <p14:creationId xmlns:p14="http://schemas.microsoft.com/office/powerpoint/2010/main" val="4742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0B78CF5B-6239-4808-BCF4-9C4B015F300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D3B84ED-A5DC-49E5-B469-6C8EB9E60C2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D2D222F-F10E-4943-BFFB-99074FBAFD28}"/>
              </a:ext>
            </a:extLst>
          </p:cNvPr>
          <p:cNvSpPr>
            <a:spLocks noGrp="1"/>
          </p:cNvSpPr>
          <p:nvPr>
            <p:ph type="sldNum" sz="quarter" idx="12"/>
          </p:nvPr>
        </p:nvSpPr>
        <p:spPr/>
        <p:txBody>
          <a:bodyPr/>
          <a:lstStyle>
            <a:lvl1pPr>
              <a:defRPr/>
            </a:lvl1pPr>
          </a:lstStyle>
          <a:p>
            <a:pPr>
              <a:defRPr/>
            </a:pPr>
            <a:fld id="{E360217A-6C28-48DF-8B81-6DB25965B927}" type="slidenum">
              <a:rPr lang="en-US" altLang="en-US"/>
              <a:pPr>
                <a:defRPr/>
              </a:pPr>
              <a:t>‹#›</a:t>
            </a:fld>
            <a:endParaRPr lang="en-US" altLang="en-US"/>
          </a:p>
        </p:txBody>
      </p:sp>
    </p:spTree>
    <p:extLst>
      <p:ext uri="{BB962C8B-B14F-4D97-AF65-F5344CB8AC3E}">
        <p14:creationId xmlns:p14="http://schemas.microsoft.com/office/powerpoint/2010/main" val="1506675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354D5677-05ED-4C0A-BFB0-D163FDF4BA6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CC6CA66-E270-4574-985F-74745234888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27AA606-B29E-464A-A0AB-66B1460CD873}"/>
              </a:ext>
            </a:extLst>
          </p:cNvPr>
          <p:cNvSpPr>
            <a:spLocks noGrp="1"/>
          </p:cNvSpPr>
          <p:nvPr>
            <p:ph type="sldNum" sz="quarter" idx="12"/>
          </p:nvPr>
        </p:nvSpPr>
        <p:spPr/>
        <p:txBody>
          <a:bodyPr/>
          <a:lstStyle>
            <a:lvl1pPr>
              <a:defRPr/>
            </a:lvl1pPr>
          </a:lstStyle>
          <a:p>
            <a:pPr>
              <a:defRPr/>
            </a:pPr>
            <a:fld id="{E03F0CAE-2AA1-4EA5-9AEF-0FA1A9B6BB50}" type="slidenum">
              <a:rPr lang="en-US" altLang="en-US"/>
              <a:pPr>
                <a:defRPr/>
              </a:pPr>
              <a:t>‹#›</a:t>
            </a:fld>
            <a:endParaRPr lang="en-US" altLang="en-US"/>
          </a:p>
        </p:txBody>
      </p:sp>
    </p:spTree>
    <p:extLst>
      <p:ext uri="{BB962C8B-B14F-4D97-AF65-F5344CB8AC3E}">
        <p14:creationId xmlns:p14="http://schemas.microsoft.com/office/powerpoint/2010/main" val="139856076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A9A95437-6713-4CDB-AFCB-AE91B117B3CD}"/>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C5FD2547-70A3-4272-89BC-75B6A1F241B6}"/>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A12CA326-BE22-4524-A66E-743AF49CFD58}"/>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FBA1D8-1A02-4F28-A886-65E4286D831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16870743-F3C7-4E0F-8F97-CB18386E7CBE}"/>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13498D2A-8C88-4EFF-B52F-9BC02232D11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489C923A-54E7-482F-8ABC-499F57BD0C60}"/>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ED77EDCE-266D-4479-A983-6BE477FC6FB1}"/>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BC1C41DD-549C-4BE3-A207-70744B5982FF}"/>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BA8B54FD-ED57-4AB8-981F-266E55BC03E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6E2EC2D1-5355-4339-8977-1B368AE7C68B}"/>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D48D0AD7-F5B6-4498-860E-895A7BE0C1F9}"/>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D4E8BE3D-E405-4C4A-B669-1D17C234064C}"/>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E70377D-C334-426F-B770-D58785F6DB9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C009DA33-DDF4-4F49-80BE-5E53D2C3BCAC}"/>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4A3A4D7F-EC14-47EA-A634-649CBC394AA1}"/>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3DC18398-98CB-4E15-88AC-CC9CEA6174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85"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6" r:id="rId10"/>
    <p:sldLayoutId id="2147485087" r:id="rId11"/>
    <p:sldLayoutId id="2147485081" r:id="rId12"/>
    <p:sldLayoutId id="2147485088" r:id="rId13"/>
    <p:sldLayoutId id="2147485082" r:id="rId14"/>
    <p:sldLayoutId id="2147485083" r:id="rId15"/>
    <p:sldLayoutId id="2147485084" r:id="rId16"/>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eba.spokaneschools.org/polpr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ntranet.spokaneschools.org/IncidentRepor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login.frontlineeducation.com/login?signin=2526b1e67908278c516e933294c35105&amp;productId=ABSMGMT&amp;clientId=ABSMGMT#/login" TargetMode="External"/><Relationship Id="rId7" Type="http://schemas.openxmlformats.org/officeDocument/2006/relationships/hyperlink" Target="https://eo.spokaneschools.org/ifas7/login/login.aspx?ReturnUrl=%2fBusinessPLUS%2femployeeonline%2fEOHomePage" TargetMode="External"/><Relationship Id="rId2" Type="http://schemas.openxmlformats.org/officeDocument/2006/relationships/hyperlink" Target="mailto:subdesk@spokaneschools.or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outlook.office.com/owa/"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mailto:MayaB@spokaneschool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ubdesk@spokaneschools.org" TargetMode="External"/><Relationship Id="rId4" Type="http://schemas.openxmlformats.org/officeDocument/2006/relationships/hyperlink" Target="mailto:MichelleSi@spokaneschools.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eba.spokaneschools.org/polpro/View.aspx?id=66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file:///C:\Users\MichelleSi\OneDrive%20-%20Spokane%20Public%20Schools\Desktop\WA%20State%20Code%20of%20Professional%20Conduct.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eba.spokaneschools.org/polpro/View.aspx?id=536" TargetMode="External"/><Relationship Id="rId2" Type="http://schemas.openxmlformats.org/officeDocument/2006/relationships/hyperlink" Target="https://weba.spokaneschools.org/polpro/View.aspx?id=50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eba.spokaneschools.org/polpro/View.aspx?id=6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ba.spokaneschools.org/polpro/View.aspx?id=494" TargetMode="External"/><Relationship Id="rId2" Type="http://schemas.openxmlformats.org/officeDocument/2006/relationships/hyperlink" Target="https://weba.spokaneschools.org/polpro/View.aspx?id=39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clipart for free - Clipart World">
            <a:extLst>
              <a:ext uri="{FF2B5EF4-FFF2-40B4-BE49-F238E27FC236}">
                <a16:creationId xmlns:a16="http://schemas.microsoft.com/office/drawing/2014/main" id="{9E42718B-2D77-452C-91B7-EA81DF9B805C}"/>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284" b="20392"/>
          <a:stretch/>
        </p:blipFill>
        <p:spPr bwMode="auto">
          <a:xfrm>
            <a:off x="685800" y="152400"/>
            <a:ext cx="606931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756C92-222E-48AE-ADC0-A1B1D8F22D32}"/>
              </a:ext>
            </a:extLst>
          </p:cNvPr>
          <p:cNvSpPr txBox="1"/>
          <p:nvPr/>
        </p:nvSpPr>
        <p:spPr>
          <a:xfrm>
            <a:off x="685800" y="3112294"/>
            <a:ext cx="6934200" cy="2462213"/>
          </a:xfrm>
          <a:prstGeom prst="rect">
            <a:avLst/>
          </a:prstGeom>
          <a:noFill/>
        </p:spPr>
        <p:txBody>
          <a:bodyPr wrap="square" rtlCol="0">
            <a:spAutoFit/>
          </a:bodyPr>
          <a:lstStyle/>
          <a:p>
            <a:pPr>
              <a:spcAft>
                <a:spcPts val="1200"/>
              </a:spcAft>
            </a:pPr>
            <a:r>
              <a:rPr lang="en-US" dirty="0"/>
              <a:t>While you wait for our presentation to begin, please think of a PASSWORD for your SPS District Accounts:</a:t>
            </a:r>
          </a:p>
          <a:p>
            <a:pPr marL="285750" indent="-285750">
              <a:buFont typeface="Arial" panose="020B0604020202020204" pitchFamily="34" charset="0"/>
              <a:buChar char="•"/>
            </a:pPr>
            <a:r>
              <a:rPr lang="en-US" dirty="0"/>
              <a:t>Must contain 15 characters</a:t>
            </a:r>
          </a:p>
          <a:p>
            <a:pPr marL="285750" indent="-285750">
              <a:buFont typeface="Arial" panose="020B0604020202020204" pitchFamily="34" charset="0"/>
              <a:buChar char="•"/>
            </a:pPr>
            <a:r>
              <a:rPr lang="en-US" dirty="0"/>
              <a:t>Must contain a combination of upper- and lower-case letters</a:t>
            </a:r>
          </a:p>
          <a:p>
            <a:pPr marL="285750" indent="-285750">
              <a:buFont typeface="Arial" panose="020B0604020202020204" pitchFamily="34" charset="0"/>
              <a:buChar char="•"/>
            </a:pPr>
            <a:r>
              <a:rPr lang="en-US" dirty="0"/>
              <a:t>Must contain a number</a:t>
            </a:r>
          </a:p>
          <a:p>
            <a:pPr marL="285750" indent="-285750">
              <a:buFont typeface="Arial" panose="020B0604020202020204" pitchFamily="34" charset="0"/>
              <a:buChar char="•"/>
            </a:pPr>
            <a:r>
              <a:rPr lang="en-US" dirty="0"/>
              <a:t>Must contain a special character</a:t>
            </a:r>
          </a:p>
          <a:p>
            <a:pPr marL="285750" indent="-285750">
              <a:buFont typeface="Arial" panose="020B0604020202020204" pitchFamily="34" charset="0"/>
              <a:buChar char="•"/>
            </a:pPr>
            <a:r>
              <a:rPr lang="en-US" dirty="0"/>
              <a:t>Cannot contain your name</a:t>
            </a:r>
          </a:p>
          <a:p>
            <a:pPr marL="285750" indent="-285750">
              <a:buFont typeface="Arial" panose="020B0604020202020204" pitchFamily="34" charset="0"/>
              <a:buChar char="•"/>
            </a:pPr>
            <a:r>
              <a:rPr lang="en-US" dirty="0"/>
              <a:t>Cannot contain your birthdate</a:t>
            </a:r>
          </a:p>
        </p:txBody>
      </p:sp>
    </p:spTree>
    <p:extLst>
      <p:ext uri="{BB962C8B-B14F-4D97-AF65-F5344CB8AC3E}">
        <p14:creationId xmlns:p14="http://schemas.microsoft.com/office/powerpoint/2010/main" val="382628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0703-3D14-4B1C-9324-E361207BFDA9}"/>
              </a:ext>
            </a:extLst>
          </p:cNvPr>
          <p:cNvSpPr>
            <a:spLocks noGrp="1"/>
          </p:cNvSpPr>
          <p:nvPr>
            <p:ph type="title"/>
          </p:nvPr>
        </p:nvSpPr>
        <p:spPr>
          <a:xfrm>
            <a:off x="125413" y="155575"/>
            <a:ext cx="7315200" cy="1320800"/>
          </a:xfrm>
        </p:spPr>
        <p:txBody>
          <a:bodyPr rtlCol="0">
            <a:noAutofit/>
          </a:bodyPr>
          <a:lstStyle/>
          <a:p>
            <a:pPr eaLnBrk="1" fontAlgn="auto" hangingPunct="1">
              <a:spcAft>
                <a:spcPts val="0"/>
              </a:spcAft>
              <a:defRPr/>
            </a:pPr>
            <a:r>
              <a:rPr lang="en-US" sz="3000" b="1" u="sng" dirty="0">
                <a:effectLst>
                  <a:outerShdw blurRad="38100" dist="38100" dir="2700000" algn="tl">
                    <a:srgbClr val="000000">
                      <a:alpha val="43137"/>
                    </a:srgbClr>
                  </a:outerShdw>
                </a:effectLst>
              </a:rPr>
              <a:t>Drug-Free Schools, Community &amp; Workplace:  Policy 5201</a:t>
            </a:r>
            <a:endParaRPr lang="en-US" sz="3000"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0C3989F-3A71-48C4-B331-F0E048D0EC26}"/>
              </a:ext>
            </a:extLst>
          </p:cNvPr>
          <p:cNvSpPr>
            <a:spLocks noGrp="1"/>
          </p:cNvSpPr>
          <p:nvPr>
            <p:ph idx="1"/>
          </p:nvPr>
        </p:nvSpPr>
        <p:spPr>
          <a:xfrm>
            <a:off x="125413" y="1219200"/>
            <a:ext cx="7494587" cy="5483225"/>
          </a:xfrm>
        </p:spPr>
        <p:txBody>
          <a:bodyPr rtlCol="0">
            <a:normAutofit fontScale="92500" lnSpcReduction="20000"/>
          </a:bodyPr>
          <a:lstStyle/>
          <a:p>
            <a:pPr eaLnBrk="1" fontAlgn="auto" hangingPunct="1">
              <a:spcAft>
                <a:spcPts val="0"/>
              </a:spcAft>
              <a:buFont typeface="Wingdings 3" charset="2"/>
              <a:buChar char=""/>
              <a:defRPr/>
            </a:pPr>
            <a:r>
              <a:rPr lang="en-US" sz="2200" b="1" dirty="0">
                <a:solidFill>
                  <a:schemeClr val="tx1">
                    <a:lumMod val="75000"/>
                    <a:lumOff val="25000"/>
                  </a:schemeClr>
                </a:solidFill>
              </a:rPr>
              <a:t>Prohibited Behaviors</a:t>
            </a:r>
            <a:r>
              <a:rPr lang="en-US" sz="2200" dirty="0">
                <a:solidFill>
                  <a:schemeClr val="tx1">
                    <a:lumMod val="75000"/>
                    <a:lumOff val="25000"/>
                  </a:schemeClr>
                </a:solidFill>
              </a:rPr>
              <a:t>​</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Reporting to work under the influence of alcohol, illegal and/or controlled substances, including marijuana​.</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Using, possessing, transmitting alcohol, illegal and/or controlled substances, in any amount, in any manner, and at any time in the workplace​.</a:t>
            </a:r>
          </a:p>
          <a:p>
            <a:pPr lvl="1" eaLnBrk="1" fontAlgn="auto" hangingPunct="1">
              <a:spcAft>
                <a:spcPts val="0"/>
              </a:spcAft>
              <a:buFont typeface="Wingdings" panose="05000000000000000000" pitchFamily="2" charset="2"/>
              <a:buChar char="q"/>
              <a:defRPr/>
            </a:pPr>
            <a:r>
              <a:rPr lang="en-US" sz="1800" dirty="0">
                <a:solidFill>
                  <a:schemeClr val="tx1">
                    <a:lumMod val="75000"/>
                    <a:lumOff val="25000"/>
                  </a:schemeClr>
                </a:solidFill>
              </a:rPr>
              <a:t>Using district property or staff member’s position to make or traffic alcohol, illegal and/or controlled substances​.</a:t>
            </a:r>
          </a:p>
          <a:p>
            <a:pPr eaLnBrk="1" hangingPunct="1">
              <a:defRPr/>
            </a:pPr>
            <a:r>
              <a:rPr lang="en-US" altLang="en-US" sz="2000" b="1" dirty="0"/>
              <a:t>Notification Requirements</a:t>
            </a:r>
            <a:r>
              <a:rPr lang="en-US" altLang="en-US" sz="2000" dirty="0"/>
              <a:t>​</a:t>
            </a:r>
          </a:p>
          <a:p>
            <a:pPr lvl="1" eaLnBrk="1" hangingPunct="1">
              <a:buFont typeface="Wingdings" panose="05000000000000000000" pitchFamily="2" charset="2"/>
              <a:buChar char="q"/>
              <a:defRPr/>
            </a:pPr>
            <a:r>
              <a:rPr lang="en-US" altLang="en-US" sz="1800" dirty="0"/>
              <a:t>If a prescribed or over-the-counter medication could compromise the safety of the staff member, students or the public, follow appropriate personnel procedures.​</a:t>
            </a:r>
          </a:p>
          <a:p>
            <a:pPr lvl="1" eaLnBrk="1" hangingPunct="1">
              <a:buFont typeface="Wingdings" panose="05000000000000000000" pitchFamily="2" charset="2"/>
              <a:buChar char="q"/>
              <a:defRPr/>
            </a:pPr>
            <a:r>
              <a:rPr lang="en-US" altLang="en-US" sz="1800" dirty="0"/>
              <a:t>Convictions under any criminal drug statute violation must be provided no later than 5 days after such to the district.​</a:t>
            </a:r>
          </a:p>
          <a:p>
            <a:pPr eaLnBrk="1" hangingPunct="1">
              <a:defRPr/>
            </a:pPr>
            <a:r>
              <a:rPr lang="en-US" altLang="en-US" sz="2000" b="1" dirty="0"/>
              <a:t>Disciplinary Action</a:t>
            </a:r>
            <a:r>
              <a:rPr lang="en-US" altLang="en-US" sz="2000" dirty="0"/>
              <a:t>​</a:t>
            </a:r>
          </a:p>
          <a:p>
            <a:pPr lvl="1" eaLnBrk="1" hangingPunct="1">
              <a:buFont typeface="Wingdings" panose="05000000000000000000" pitchFamily="2" charset="2"/>
              <a:buChar char="q"/>
              <a:defRPr/>
            </a:pPr>
            <a:r>
              <a:rPr lang="en-US" altLang="en-US" sz="1800" dirty="0"/>
              <a:t>Violation of any aspect subject to disciplinary action, which may include termination.​</a:t>
            </a:r>
          </a:p>
          <a:p>
            <a:pPr lvl="1" eaLnBrk="1" hangingPunct="1">
              <a:buFont typeface="Wingdings" panose="05000000000000000000" pitchFamily="2" charset="2"/>
              <a:buChar char="q"/>
              <a:defRPr/>
            </a:pPr>
            <a:r>
              <a:rPr lang="en-US" altLang="en-US" sz="1800" dirty="0"/>
              <a:t>Reinstatement may require satisfactory completion of a drug rehabilitation or treatment program.</a:t>
            </a:r>
          </a:p>
          <a:p>
            <a:pPr lvl="1" eaLnBrk="1" fontAlgn="auto" hangingPunct="1">
              <a:spcAft>
                <a:spcPts val="0"/>
              </a:spcAft>
              <a:buFont typeface="Wingdings" panose="05000000000000000000" pitchFamily="2" charset="2"/>
              <a:buChar char="q"/>
              <a:defRPr/>
            </a:pPr>
            <a:endParaRPr lang="en-US" sz="1800"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48189-3293-77B4-7D1A-1725A0654409}"/>
              </a:ext>
            </a:extLst>
          </p:cNvPr>
          <p:cNvSpPr>
            <a:spLocks noGrp="1"/>
          </p:cNvSpPr>
          <p:nvPr>
            <p:ph type="title"/>
          </p:nvPr>
        </p:nvSpPr>
        <p:spPr>
          <a:xfrm>
            <a:off x="609600" y="609600"/>
            <a:ext cx="6348413" cy="1600200"/>
          </a:xfrm>
        </p:spPr>
        <p:txBody>
          <a:bodyPr/>
          <a:lstStyle/>
          <a:p>
            <a:r>
              <a:rPr lang="en-US" dirty="0"/>
              <a:t>How to find District Policies:</a:t>
            </a:r>
          </a:p>
        </p:txBody>
      </p:sp>
      <p:pic>
        <p:nvPicPr>
          <p:cNvPr id="5" name="Content Placeholder 4">
            <a:extLst>
              <a:ext uri="{FF2B5EF4-FFF2-40B4-BE49-F238E27FC236}">
                <a16:creationId xmlns:a16="http://schemas.microsoft.com/office/drawing/2014/main" id="{D116D0E5-49DD-7F77-5C9E-B14846C1F69D}"/>
              </a:ext>
            </a:extLst>
          </p:cNvPr>
          <p:cNvPicPr>
            <a:picLocks noGrp="1" noChangeAspect="1"/>
          </p:cNvPicPr>
          <p:nvPr>
            <p:ph idx="1"/>
          </p:nvPr>
        </p:nvPicPr>
        <p:blipFill>
          <a:blip r:embed="rId2"/>
          <a:stretch>
            <a:fillRect/>
          </a:stretch>
        </p:blipFill>
        <p:spPr>
          <a:xfrm>
            <a:off x="609600" y="2286000"/>
            <a:ext cx="6348413" cy="3025415"/>
          </a:xfrm>
        </p:spPr>
      </p:pic>
      <p:sp>
        <p:nvSpPr>
          <p:cNvPr id="6" name="Arrow: Left 5">
            <a:extLst>
              <a:ext uri="{FF2B5EF4-FFF2-40B4-BE49-F238E27FC236}">
                <a16:creationId xmlns:a16="http://schemas.microsoft.com/office/drawing/2014/main" id="{ABB4AFEE-BAFF-1B0A-7E1B-C513904F214F}"/>
              </a:ext>
            </a:extLst>
          </p:cNvPr>
          <p:cNvSpPr/>
          <p:nvPr/>
        </p:nvSpPr>
        <p:spPr>
          <a:xfrm>
            <a:off x="1524000" y="4800600"/>
            <a:ext cx="914400" cy="1524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EA590F-6902-188C-6407-1B6D9EEC7C1A}"/>
              </a:ext>
            </a:extLst>
          </p:cNvPr>
          <p:cNvSpPr txBox="1"/>
          <p:nvPr/>
        </p:nvSpPr>
        <p:spPr>
          <a:xfrm>
            <a:off x="609600" y="1447800"/>
            <a:ext cx="6348413" cy="646331"/>
          </a:xfrm>
          <a:prstGeom prst="rect">
            <a:avLst/>
          </a:prstGeom>
          <a:noFill/>
        </p:spPr>
        <p:txBody>
          <a:bodyPr wrap="square" rtlCol="0">
            <a:spAutoFit/>
          </a:bodyPr>
          <a:lstStyle/>
          <a:p>
            <a:r>
              <a:rPr lang="en-US" dirty="0"/>
              <a:t>Spokaneschools.org &gt; About &gt; Policies</a:t>
            </a:r>
          </a:p>
          <a:p>
            <a:r>
              <a:rPr lang="en-US" dirty="0">
                <a:hlinkClick r:id="rId3"/>
              </a:rPr>
              <a:t>District Policies Page</a:t>
            </a:r>
            <a:endParaRPr lang="en-US" dirty="0"/>
          </a:p>
        </p:txBody>
      </p:sp>
    </p:spTree>
    <p:extLst>
      <p:ext uri="{BB962C8B-B14F-4D97-AF65-F5344CB8AC3E}">
        <p14:creationId xmlns:p14="http://schemas.microsoft.com/office/powerpoint/2010/main" val="33193910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estions To Ask New Employees In Their 1st Month - GQR">
            <a:extLst>
              <a:ext uri="{FF2B5EF4-FFF2-40B4-BE49-F238E27FC236}">
                <a16:creationId xmlns:a16="http://schemas.microsoft.com/office/drawing/2014/main" id="{174CCA47-6A70-415A-80A5-D677DB5B2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87" r="14944"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5ECE94-DC8A-4682-AA49-373A028AE626}"/>
              </a:ext>
            </a:extLst>
          </p:cNvPr>
          <p:cNvSpPr>
            <a:spLocks noGrp="1"/>
          </p:cNvSpPr>
          <p:nvPr>
            <p:ph type="title"/>
          </p:nvPr>
        </p:nvSpPr>
        <p:spPr>
          <a:xfrm>
            <a:off x="153536" y="534990"/>
            <a:ext cx="4648200" cy="912810"/>
          </a:xfrm>
        </p:spPr>
        <p:txBody>
          <a:bodyPr>
            <a:normAutofit/>
          </a:bodyPr>
          <a:lstStyle/>
          <a:p>
            <a:pPr>
              <a:defRPr/>
            </a:pPr>
            <a:r>
              <a:rPr lang="en-US" b="1" u="sng" dirty="0">
                <a:effectLst>
                  <a:outerShdw blurRad="38100" dist="38100" dir="2700000" algn="tl">
                    <a:srgbClr val="000000">
                      <a:alpha val="43137"/>
                    </a:srgbClr>
                  </a:outerShdw>
                </a:effectLst>
              </a:rPr>
              <a:t>Who do I contact?</a:t>
            </a:r>
          </a:p>
        </p:txBody>
      </p:sp>
      <p:sp>
        <p:nvSpPr>
          <p:cNvPr id="24579" name="Content Placeholder 2">
            <a:extLst>
              <a:ext uri="{FF2B5EF4-FFF2-40B4-BE49-F238E27FC236}">
                <a16:creationId xmlns:a16="http://schemas.microsoft.com/office/drawing/2014/main" id="{3953CE5E-1C41-4E4A-9E7B-564BB1927CE9}"/>
              </a:ext>
            </a:extLst>
          </p:cNvPr>
          <p:cNvSpPr>
            <a:spLocks noGrp="1"/>
          </p:cNvSpPr>
          <p:nvPr>
            <p:ph idx="1"/>
          </p:nvPr>
        </p:nvSpPr>
        <p:spPr>
          <a:xfrm>
            <a:off x="267470" y="1776412"/>
            <a:ext cx="4997452" cy="3176588"/>
          </a:xfrm>
        </p:spPr>
        <p:txBody>
          <a:bodyPr>
            <a:normAutofit fontScale="92500" lnSpcReduction="20000"/>
          </a:bodyPr>
          <a:lstStyle/>
          <a:p>
            <a:pPr marL="457200" lvl="1" indent="0" eaLnBrk="1" hangingPunct="1">
              <a:lnSpc>
                <a:spcPct val="90000"/>
              </a:lnSpc>
              <a:buNone/>
              <a:defRPr/>
            </a:pPr>
            <a:r>
              <a:rPr lang="en-US" altLang="en-US" sz="2400" b="1" dirty="0"/>
              <a:t>The building administrator / principal or your supervisor</a:t>
            </a:r>
          </a:p>
          <a:p>
            <a:pPr marL="457200" lvl="1" indent="0" eaLnBrk="1" hangingPunct="1">
              <a:lnSpc>
                <a:spcPct val="90000"/>
              </a:lnSpc>
              <a:buFont typeface="Wingdings 3" panose="05040102010807070707" pitchFamily="18" charset="2"/>
              <a:buNone/>
              <a:defRPr/>
            </a:pPr>
            <a:endParaRPr lang="en-US" altLang="en-US" dirty="0"/>
          </a:p>
          <a:p>
            <a:pPr marL="0" marR="0">
              <a:spcBef>
                <a:spcPts val="0"/>
              </a:spcBef>
              <a:spcAft>
                <a:spcPts val="0"/>
              </a:spcAft>
            </a:pPr>
            <a:r>
              <a:rPr lang="en-US" dirty="0"/>
              <a:t>HIB</a:t>
            </a:r>
          </a:p>
          <a:p>
            <a:pPr marL="341313" lvl="1" indent="0">
              <a:spcBef>
                <a:spcPts val="0"/>
              </a:spcBef>
              <a:spcAft>
                <a:spcPts val="0"/>
              </a:spcAft>
              <a:buNone/>
            </a:pPr>
            <a:r>
              <a:rPr lang="en-US" dirty="0"/>
              <a:t>Melanie Smith, Director of Student Services: </a:t>
            </a:r>
            <a:br>
              <a:rPr lang="en-US" dirty="0"/>
            </a:br>
            <a:r>
              <a:rPr lang="en-US" dirty="0"/>
              <a:t>(509) 354-7284</a:t>
            </a:r>
          </a:p>
          <a:p>
            <a:pPr marL="171450" lvl="1" indent="0">
              <a:spcBef>
                <a:spcPts val="0"/>
              </a:spcBef>
              <a:spcAft>
                <a:spcPts val="0"/>
              </a:spcAft>
              <a:buNone/>
            </a:pPr>
            <a:endParaRPr lang="en-US" dirty="0"/>
          </a:p>
          <a:p>
            <a:pPr marL="0" marR="0">
              <a:spcBef>
                <a:spcPts val="0"/>
              </a:spcBef>
              <a:spcAft>
                <a:spcPts val="0"/>
              </a:spcAft>
            </a:pPr>
            <a:r>
              <a:rPr lang="en-US" dirty="0"/>
              <a:t>Title IV &amp; Discrimination Officer: </a:t>
            </a:r>
          </a:p>
          <a:p>
            <a:pPr marL="341313" lvl="1" indent="0">
              <a:spcBef>
                <a:spcPts val="0"/>
              </a:spcBef>
              <a:spcAft>
                <a:spcPts val="0"/>
              </a:spcAft>
              <a:buNone/>
            </a:pPr>
            <a:r>
              <a:rPr lang="en-US" dirty="0"/>
              <a:t>Jodi Harmon – (509) 354-7344</a:t>
            </a:r>
          </a:p>
          <a:p>
            <a:pPr marL="171450" lvl="1" indent="0">
              <a:spcBef>
                <a:spcPts val="0"/>
              </a:spcBef>
              <a:spcAft>
                <a:spcPts val="0"/>
              </a:spcAft>
              <a:buNone/>
            </a:pPr>
            <a:endParaRPr lang="en-US" dirty="0"/>
          </a:p>
          <a:p>
            <a:pPr marL="0">
              <a:spcBef>
                <a:spcPts val="0"/>
              </a:spcBef>
              <a:spcAft>
                <a:spcPts val="0"/>
              </a:spcAft>
            </a:pPr>
            <a:r>
              <a:rPr lang="en-US" dirty="0"/>
              <a:t>HR Employee/Labor Relations:</a:t>
            </a:r>
          </a:p>
          <a:p>
            <a:pPr marL="341313" lvl="1" indent="0">
              <a:spcBef>
                <a:spcPts val="0"/>
              </a:spcBef>
              <a:spcAft>
                <a:spcPts val="0"/>
              </a:spcAft>
              <a:buNone/>
            </a:pPr>
            <a:r>
              <a:rPr lang="en-US" dirty="0"/>
              <a:t>Richelle Swartz, Director – (509) 354-5907</a:t>
            </a:r>
          </a:p>
          <a:p>
            <a:pPr marL="341313" lvl="1" indent="0">
              <a:spcBef>
                <a:spcPts val="0"/>
              </a:spcBef>
              <a:spcAft>
                <a:spcPts val="0"/>
              </a:spcAft>
              <a:buNone/>
            </a:pPr>
            <a:r>
              <a:rPr lang="en-US" dirty="0"/>
              <a:t>Laura Sumner, Director – (509) 354-7285</a:t>
            </a:r>
          </a:p>
          <a:p>
            <a:pPr marL="341313" lvl="1" indent="0">
              <a:spcBef>
                <a:spcPts val="0"/>
              </a:spcBef>
              <a:spcAft>
                <a:spcPts val="0"/>
              </a:spcAft>
              <a:buNone/>
            </a:pPr>
            <a:r>
              <a:rPr lang="en-US" dirty="0"/>
              <a:t>Jason Lesley, Manager – (509) 354-7262</a:t>
            </a:r>
            <a:endParaRPr lang="en-US" altLang="en-US" dirty="0"/>
          </a:p>
          <a:p>
            <a:pPr marL="0" marR="0" indent="0">
              <a:spcBef>
                <a:spcPts val="0"/>
              </a:spcBef>
              <a:spcAft>
                <a:spcPts val="0"/>
              </a:spcAft>
              <a:buNone/>
            </a:pPr>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E5A91CD-6A47-40A6-B538-4D61650B91A7}"/>
              </a:ext>
            </a:extLst>
          </p:cNvPr>
          <p:cNvSpPr>
            <a:spLocks noGrp="1"/>
          </p:cNvSpPr>
          <p:nvPr>
            <p:ph type="title"/>
          </p:nvPr>
        </p:nvSpPr>
        <p:spPr>
          <a:xfrm>
            <a:off x="609600" y="228600"/>
            <a:ext cx="6348413" cy="1066800"/>
          </a:xfrm>
        </p:spPr>
        <p:txBody>
          <a:bodyPr/>
          <a:lstStyle/>
          <a:p>
            <a:pPr eaLnBrk="1" hangingPunct="1">
              <a:defRPr/>
            </a:pPr>
            <a:r>
              <a:rPr lang="en-US" altLang="en-US" sz="4200" b="1" u="sng" dirty="0" err="1">
                <a:effectLst>
                  <a:outerShdw blurRad="38100" dist="38100" dir="2700000" algn="tl">
                    <a:srgbClr val="000000">
                      <a:alpha val="43137"/>
                    </a:srgbClr>
                  </a:outerShdw>
                </a:effectLst>
              </a:rPr>
              <a:t>SafeSchools</a:t>
            </a:r>
            <a:r>
              <a:rPr lang="en-US" altLang="en-US" sz="4200" b="1" u="sng" dirty="0">
                <a:effectLst>
                  <a:outerShdw blurRad="38100" dist="38100" dir="2700000" algn="tl">
                    <a:srgbClr val="000000">
                      <a:alpha val="43137"/>
                    </a:srgbClr>
                  </a:outerShdw>
                </a:effectLst>
              </a:rPr>
              <a:t> Training</a:t>
            </a:r>
          </a:p>
        </p:txBody>
      </p:sp>
      <p:sp>
        <p:nvSpPr>
          <p:cNvPr id="25603" name="Content Placeholder 2">
            <a:extLst>
              <a:ext uri="{FF2B5EF4-FFF2-40B4-BE49-F238E27FC236}">
                <a16:creationId xmlns:a16="http://schemas.microsoft.com/office/drawing/2014/main" id="{77891ED5-31E3-43B5-860A-F510AA39DB11}"/>
              </a:ext>
            </a:extLst>
          </p:cNvPr>
          <p:cNvSpPr>
            <a:spLocks noGrp="1"/>
          </p:cNvSpPr>
          <p:nvPr>
            <p:ph idx="1"/>
          </p:nvPr>
        </p:nvSpPr>
        <p:spPr>
          <a:xfrm>
            <a:off x="469106" y="1371600"/>
            <a:ext cx="6629400" cy="5486400"/>
          </a:xfrm>
        </p:spPr>
        <p:txBody>
          <a:bodyPr/>
          <a:lstStyle/>
          <a:p>
            <a:pPr marL="0" indent="0" eaLnBrk="1" hangingPunct="1">
              <a:buFont typeface="Wingdings 3" panose="05040102010807070707" pitchFamily="18" charset="2"/>
              <a:buNone/>
              <a:defRPr/>
            </a:pPr>
            <a:endParaRPr lang="en-US" altLang="en-US" sz="2000" dirty="0">
              <a:highlight>
                <a:srgbClr val="FFFF00"/>
              </a:highlight>
            </a:endParaRPr>
          </a:p>
          <a:p>
            <a:pPr eaLnBrk="1" hangingPunct="1">
              <a:defRPr/>
            </a:pPr>
            <a:r>
              <a:rPr lang="en-US" altLang="en-US" sz="2000" dirty="0"/>
              <a:t>Safe Schools Training - Mandatory training for ALL employees within 30 days of employment. </a:t>
            </a:r>
          </a:p>
          <a:p>
            <a:pPr lvl="1" eaLnBrk="1" hangingPunct="1">
              <a:buFont typeface="Wingdings" panose="05000000000000000000" pitchFamily="2" charset="2"/>
              <a:buChar char="q"/>
              <a:defRPr/>
            </a:pPr>
            <a:r>
              <a:rPr lang="en-US" altLang="en-US" sz="2000" dirty="0"/>
              <a:t>You will receive a link to your District email account annually (usually in September).​</a:t>
            </a:r>
          </a:p>
          <a:p>
            <a:pPr lvl="1" eaLnBrk="1" hangingPunct="1">
              <a:buFont typeface="Wingdings" panose="05000000000000000000" pitchFamily="2" charset="2"/>
              <a:buChar char="q"/>
              <a:defRPr/>
            </a:pPr>
            <a:endParaRPr lang="en-US" alt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785234A-8191-4BFD-BAE0-7F0806C8D1DE}"/>
              </a:ext>
            </a:extLst>
          </p:cNvPr>
          <p:cNvSpPr>
            <a:spLocks noGrp="1"/>
          </p:cNvSpPr>
          <p:nvPr>
            <p:ph type="title"/>
          </p:nvPr>
        </p:nvSpPr>
        <p:spPr>
          <a:xfrm>
            <a:off x="381000" y="304800"/>
            <a:ext cx="6348413" cy="838200"/>
          </a:xfrm>
        </p:spPr>
        <p:txBody>
          <a:bodyPr/>
          <a:lstStyle/>
          <a:p>
            <a:pPr>
              <a:defRPr/>
            </a:pPr>
            <a:r>
              <a:rPr lang="en-US" altLang="en-US" sz="5400" b="1" u="sng" dirty="0">
                <a:effectLst>
                  <a:outerShdw blurRad="38100" dist="38100" dir="2700000" algn="tl">
                    <a:srgbClr val="000000">
                      <a:alpha val="43137"/>
                    </a:srgbClr>
                  </a:outerShdw>
                </a:effectLst>
              </a:rPr>
              <a:t>L &amp; I claims </a:t>
            </a:r>
          </a:p>
        </p:txBody>
      </p:sp>
      <p:sp>
        <p:nvSpPr>
          <p:cNvPr id="26627" name="Content Placeholder 2">
            <a:extLst>
              <a:ext uri="{FF2B5EF4-FFF2-40B4-BE49-F238E27FC236}">
                <a16:creationId xmlns:a16="http://schemas.microsoft.com/office/drawing/2014/main" id="{EA28E49B-3589-4CCD-BE99-06F52660A103}"/>
              </a:ext>
            </a:extLst>
          </p:cNvPr>
          <p:cNvSpPr>
            <a:spLocks noGrp="1"/>
          </p:cNvSpPr>
          <p:nvPr>
            <p:ph idx="1"/>
          </p:nvPr>
        </p:nvSpPr>
        <p:spPr>
          <a:xfrm>
            <a:off x="381000" y="1524000"/>
            <a:ext cx="6348413" cy="4419600"/>
          </a:xfrm>
        </p:spPr>
        <p:txBody>
          <a:bodyPr/>
          <a:lstStyle/>
          <a:p>
            <a:pPr>
              <a:defRPr/>
            </a:pPr>
            <a:r>
              <a:rPr lang="en-US" altLang="en-US" sz="2000" dirty="0"/>
              <a:t>All injuries must be reported.</a:t>
            </a:r>
          </a:p>
          <a:p>
            <a:pPr>
              <a:defRPr/>
            </a:pPr>
            <a:r>
              <a:rPr lang="en-US" altLang="en-US" sz="2000" dirty="0"/>
              <a:t>All injuries are to be reported to supervisor and online incident report completed as soon as safely possible.</a:t>
            </a:r>
          </a:p>
          <a:p>
            <a:pPr>
              <a:defRPr/>
            </a:pPr>
            <a:r>
              <a:rPr lang="en-US" altLang="en-US" sz="2000" dirty="0"/>
              <a:t>Complete the Incident Report online for ALL Injuries regardless if medical treatment is required or not.  </a:t>
            </a:r>
          </a:p>
          <a:p>
            <a:pPr lvl="1">
              <a:buFont typeface="Wingdings" panose="05000000000000000000" pitchFamily="2" charset="2"/>
              <a:buChar char="q"/>
              <a:defRPr/>
            </a:pPr>
            <a:r>
              <a:rPr lang="en-US" altLang="en-US" sz="2000" dirty="0"/>
              <a:t>spokaneschools.org/staff - </a:t>
            </a:r>
            <a:r>
              <a:rPr lang="en-US" altLang="en-US" sz="2000" dirty="0">
                <a:sym typeface="Wingdings" panose="05000000000000000000" pitchFamily="2" charset="2"/>
              </a:rPr>
              <a:t>Forms  Safety &amp; Risk Management  Online Incident/Injury Report </a:t>
            </a:r>
          </a:p>
          <a:p>
            <a:pPr lvl="1">
              <a:buFont typeface="Wingdings" panose="05000000000000000000" pitchFamily="2" charset="2"/>
              <a:buChar char="q"/>
              <a:defRPr/>
            </a:pPr>
            <a:r>
              <a:rPr lang="en-US" altLang="en-US" sz="2000" b="1" dirty="0">
                <a:solidFill>
                  <a:schemeClr val="accent1">
                    <a:lumMod val="75000"/>
                  </a:schemeClr>
                </a:solidFill>
                <a:hlinkClick r:id="rId2"/>
              </a:rPr>
              <a:t>Injury Report Page</a:t>
            </a:r>
            <a:endParaRPr lang="en-US" altLang="en-US" sz="2000" b="1" dirty="0">
              <a:solidFill>
                <a:schemeClr val="accent1">
                  <a:lumMod val="75000"/>
                </a:schemeClr>
              </a:solidFill>
            </a:endParaRPr>
          </a:p>
          <a:p>
            <a:pPr>
              <a:buFont typeface="Wingdings 3" panose="05040102010807070707" pitchFamily="18" charset="2"/>
              <a:buChar char="u"/>
              <a:defRPr/>
            </a:pPr>
            <a:r>
              <a:rPr lang="en-US" altLang="en-US" sz="2000" dirty="0">
                <a:solidFill>
                  <a:schemeClr val="tx1"/>
                </a:solidFill>
              </a:rPr>
              <a:t>Contact Tracy Adair (</a:t>
            </a:r>
            <a:r>
              <a:rPr lang="en-US" altLang="en-US" sz="2000" u="sng" dirty="0">
                <a:solidFill>
                  <a:schemeClr val="accent1">
                    <a:lumMod val="75000"/>
                  </a:schemeClr>
                </a:solidFill>
              </a:rPr>
              <a:t>TracyA@spokaneschools.org</a:t>
            </a:r>
            <a:r>
              <a:rPr lang="en-US" altLang="en-US" sz="2000" dirty="0">
                <a:solidFill>
                  <a:schemeClr val="tx1"/>
                </a:solidFill>
              </a:rPr>
              <a:t>) in Human Resources if you have any questions or concerns</a:t>
            </a:r>
            <a:r>
              <a:rPr lang="en-US" altLang="en-US" sz="2000" b="1" dirty="0">
                <a:solidFill>
                  <a:schemeClr val="tx1"/>
                </a:solidFill>
              </a:rP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DE9-9E0E-4B7F-B1A4-83941D62E2EF}"/>
              </a:ext>
            </a:extLst>
          </p:cNvPr>
          <p:cNvSpPr>
            <a:spLocks noGrp="1"/>
          </p:cNvSpPr>
          <p:nvPr>
            <p:ph type="title"/>
          </p:nvPr>
        </p:nvSpPr>
        <p:spPr>
          <a:xfrm>
            <a:off x="381000" y="304800"/>
            <a:ext cx="6348413" cy="1320800"/>
          </a:xfrm>
        </p:spPr>
        <p:txBody>
          <a:bodyPr/>
          <a:lstStyle/>
          <a:p>
            <a:pPr>
              <a:defRPr/>
            </a:pPr>
            <a:r>
              <a:rPr lang="en-US" sz="4800" b="1" u="sng" dirty="0">
                <a:effectLst>
                  <a:outerShdw blurRad="38100" dist="38100" dir="2700000" algn="tl">
                    <a:srgbClr val="000000">
                      <a:alpha val="43137"/>
                    </a:srgbClr>
                  </a:outerShdw>
                </a:effectLst>
              </a:rPr>
              <a:t>Payroll Information</a:t>
            </a:r>
          </a:p>
        </p:txBody>
      </p:sp>
      <p:sp>
        <p:nvSpPr>
          <p:cNvPr id="26627" name="Content Placeholder 2">
            <a:extLst>
              <a:ext uri="{FF2B5EF4-FFF2-40B4-BE49-F238E27FC236}">
                <a16:creationId xmlns:a16="http://schemas.microsoft.com/office/drawing/2014/main" id="{0F17FD86-3D18-47D0-8BD6-32BA1B7C5196}"/>
              </a:ext>
            </a:extLst>
          </p:cNvPr>
          <p:cNvSpPr>
            <a:spLocks noGrp="1"/>
          </p:cNvSpPr>
          <p:nvPr>
            <p:ph idx="1"/>
          </p:nvPr>
        </p:nvSpPr>
        <p:spPr>
          <a:xfrm>
            <a:off x="404813" y="1317625"/>
            <a:ext cx="6934200" cy="5083175"/>
          </a:xfrm>
        </p:spPr>
        <p:txBody>
          <a:bodyPr/>
          <a:lstStyle/>
          <a:p>
            <a:r>
              <a:rPr lang="en-US" altLang="en-US" sz="2000" dirty="0"/>
              <a:t>Payday is the last working day of the Month.</a:t>
            </a:r>
          </a:p>
          <a:p>
            <a:r>
              <a:rPr lang="en-US" altLang="en-US" sz="2000" dirty="0"/>
              <a:t>The pay period begins on the 11</a:t>
            </a:r>
            <a:r>
              <a:rPr lang="en-US" altLang="en-US" sz="2000" baseline="30000" dirty="0"/>
              <a:t>th</a:t>
            </a:r>
            <a:r>
              <a:rPr lang="en-US" altLang="en-US" sz="2000" dirty="0"/>
              <a:t> and goes through the 10</a:t>
            </a:r>
            <a:r>
              <a:rPr lang="en-US" altLang="en-US" sz="2000" baseline="30000" dirty="0"/>
              <a:t>th</a:t>
            </a:r>
            <a:r>
              <a:rPr lang="en-US" altLang="en-US" sz="2000" dirty="0"/>
              <a:t> of the following month.</a:t>
            </a:r>
          </a:p>
          <a:p>
            <a:pPr lvl="1">
              <a:buFont typeface="Wingdings" panose="05000000000000000000" pitchFamily="2" charset="2"/>
              <a:buChar char="q"/>
            </a:pPr>
            <a:r>
              <a:rPr lang="en-US" altLang="en-US" sz="2000" dirty="0"/>
              <a:t>Ex: Your October paycheck will reflect hours worked from September 11</a:t>
            </a:r>
            <a:r>
              <a:rPr lang="en-US" altLang="en-US" sz="2000" baseline="30000" dirty="0"/>
              <a:t>th</a:t>
            </a:r>
            <a:r>
              <a:rPr lang="en-US" altLang="en-US" sz="2000" dirty="0"/>
              <a:t> through October 10</a:t>
            </a:r>
            <a:r>
              <a:rPr lang="en-US" altLang="en-US" sz="2000" baseline="30000" dirty="0"/>
              <a:t>th </a:t>
            </a:r>
            <a:r>
              <a:rPr lang="en-US" altLang="en-US" sz="2000" dirty="0"/>
              <a:t>.</a:t>
            </a:r>
          </a:p>
          <a:p>
            <a:r>
              <a:rPr lang="en-US" altLang="en-US" sz="2000" dirty="0"/>
              <a:t>If the 11</a:t>
            </a:r>
            <a:r>
              <a:rPr lang="en-US" altLang="en-US" sz="2000" baseline="30000" dirty="0"/>
              <a:t>th</a:t>
            </a:r>
            <a:r>
              <a:rPr lang="en-US" altLang="en-US" sz="2000" dirty="0"/>
              <a:t> falls on a weekend, the pay period does not start until the next working day. </a:t>
            </a:r>
          </a:p>
          <a:p>
            <a:pPr marL="0" indent="0">
              <a:buNone/>
            </a:pPr>
            <a:endParaRPr lang="en-US" altLang="en-US" sz="2000" dirty="0"/>
          </a:p>
          <a:p>
            <a:r>
              <a:rPr lang="en-US" altLang="en-US" sz="2000" dirty="0"/>
              <a:t>Any payroll questions can be directed to the Shelly Sines at:</a:t>
            </a:r>
          </a:p>
          <a:p>
            <a:pPr lvl="1">
              <a:buFont typeface="Wingdings" panose="05000000000000000000" pitchFamily="2" charset="2"/>
              <a:buChar char="q"/>
            </a:pPr>
            <a:r>
              <a:rPr lang="en-US" altLang="en-US" sz="1800" dirty="0"/>
              <a:t>Phone – 509 354-7230</a:t>
            </a:r>
          </a:p>
          <a:p>
            <a:pPr lvl="1">
              <a:buFont typeface="Wingdings" panose="05000000000000000000" pitchFamily="2" charset="2"/>
              <a:buChar char="q"/>
            </a:pPr>
            <a:r>
              <a:rPr lang="en-US" altLang="en-US" sz="1800" dirty="0"/>
              <a:t>Email – michellesi@spokaneschools.org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ot sure what to eat when you're sick?">
            <a:extLst>
              <a:ext uri="{FF2B5EF4-FFF2-40B4-BE49-F238E27FC236}">
                <a16:creationId xmlns:a16="http://schemas.microsoft.com/office/drawing/2014/main" id="{4549363B-25E3-4B2F-AA25-37C3A299C5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58" r="23508"/>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0482" name="Title 1">
            <a:extLst>
              <a:ext uri="{FF2B5EF4-FFF2-40B4-BE49-F238E27FC236}">
                <a16:creationId xmlns:a16="http://schemas.microsoft.com/office/drawing/2014/main" id="{D7A250A5-E6AF-4EFB-A910-3E771CFC20A6}"/>
              </a:ext>
            </a:extLst>
          </p:cNvPr>
          <p:cNvSpPr>
            <a:spLocks noGrp="1"/>
          </p:cNvSpPr>
          <p:nvPr>
            <p:ph type="title"/>
          </p:nvPr>
        </p:nvSpPr>
        <p:spPr>
          <a:xfrm>
            <a:off x="746716" y="671718"/>
            <a:ext cx="4368801" cy="1320800"/>
          </a:xfrm>
        </p:spPr>
        <p:txBody>
          <a:bodyPr>
            <a:normAutofit/>
          </a:bodyPr>
          <a:lstStyle/>
          <a:p>
            <a:pPr>
              <a:defRPr/>
            </a:pPr>
            <a:r>
              <a:rPr lang="en-US" altLang="en-US" b="1" u="sng" dirty="0">
                <a:effectLst>
                  <a:outerShdw blurRad="38100" dist="38100" dir="2700000" algn="tl">
                    <a:srgbClr val="000000">
                      <a:alpha val="43137"/>
                    </a:srgbClr>
                  </a:outerShdw>
                </a:effectLst>
              </a:rPr>
              <a:t>I-1433 Sick Leave</a:t>
            </a:r>
          </a:p>
        </p:txBody>
      </p:sp>
      <p:sp>
        <p:nvSpPr>
          <p:cNvPr id="30723" name="Content Placeholder 2">
            <a:extLst>
              <a:ext uri="{FF2B5EF4-FFF2-40B4-BE49-F238E27FC236}">
                <a16:creationId xmlns:a16="http://schemas.microsoft.com/office/drawing/2014/main" id="{8A26ACCF-1CEE-4EA8-B098-AEC1B0224B42}"/>
              </a:ext>
            </a:extLst>
          </p:cNvPr>
          <p:cNvSpPr>
            <a:spLocks noGrp="1"/>
          </p:cNvSpPr>
          <p:nvPr>
            <p:ph idx="1"/>
          </p:nvPr>
        </p:nvSpPr>
        <p:spPr>
          <a:xfrm>
            <a:off x="422571" y="1713708"/>
            <a:ext cx="4038600" cy="3935410"/>
          </a:xfrm>
        </p:spPr>
        <p:txBody>
          <a:bodyPr>
            <a:normAutofit/>
          </a:bodyPr>
          <a:lstStyle/>
          <a:p>
            <a:pPr>
              <a:lnSpc>
                <a:spcPct val="90000"/>
              </a:lnSpc>
            </a:pPr>
            <a:r>
              <a:rPr lang="en-US" altLang="en-US" sz="1500" dirty="0">
                <a:sym typeface="Wingdings" panose="05000000000000000000" pitchFamily="2" charset="2"/>
              </a:rPr>
              <a:t>One Hour for every 40 Hours Worked</a:t>
            </a:r>
          </a:p>
          <a:p>
            <a:pPr>
              <a:lnSpc>
                <a:spcPct val="90000"/>
              </a:lnSpc>
            </a:pPr>
            <a:r>
              <a:rPr lang="en-US" altLang="en-US" sz="1500" dirty="0">
                <a:sym typeface="Wingdings" panose="05000000000000000000" pitchFamily="2" charset="2"/>
              </a:rPr>
              <a:t>Available balance is listed on your paystub in Employee Online. </a:t>
            </a:r>
          </a:p>
          <a:p>
            <a:pPr>
              <a:lnSpc>
                <a:spcPct val="90000"/>
              </a:lnSpc>
            </a:pPr>
            <a:r>
              <a:rPr lang="en-US" altLang="en-US" sz="1500" dirty="0"/>
              <a:t>When is it appropriate to use Sick Leave?</a:t>
            </a:r>
          </a:p>
          <a:p>
            <a:pPr lvl="1">
              <a:lnSpc>
                <a:spcPct val="90000"/>
              </a:lnSpc>
              <a:buFont typeface="Wingdings" panose="05000000000000000000" pitchFamily="2" charset="2"/>
              <a:buChar char="q"/>
            </a:pPr>
            <a:r>
              <a:rPr lang="en-US" altLang="en-US" sz="1500" dirty="0"/>
              <a:t>You (the employee) are sick.</a:t>
            </a:r>
          </a:p>
          <a:p>
            <a:pPr lvl="1">
              <a:lnSpc>
                <a:spcPct val="90000"/>
              </a:lnSpc>
              <a:buFont typeface="Wingdings" panose="05000000000000000000" pitchFamily="2" charset="2"/>
              <a:buChar char="q"/>
            </a:pPr>
            <a:r>
              <a:rPr lang="en-US" altLang="en-US" sz="1500" dirty="0"/>
              <a:t>Someone in your immediate family is sick and needs your care.</a:t>
            </a:r>
          </a:p>
          <a:p>
            <a:pPr>
              <a:lnSpc>
                <a:spcPct val="90000"/>
              </a:lnSpc>
            </a:pPr>
            <a:r>
              <a:rPr lang="en-US" altLang="en-US" sz="1500" dirty="0"/>
              <a:t>To use I-1433 sick leave, complete an exception form and return it to Shelly Sines at the time of absence. </a:t>
            </a:r>
          </a:p>
          <a:p>
            <a:pPr>
              <a:lnSpc>
                <a:spcPct val="90000"/>
              </a:lnSpc>
            </a:pPr>
            <a:endParaRPr lang="en-US" altLang="en-US" sz="1300" dirty="0">
              <a:sym typeface="Wingdings" panose="05000000000000000000" pitchFamily="2" charset="2"/>
            </a:endParaRPr>
          </a:p>
        </p:txBody>
      </p:sp>
      <p:sp>
        <p:nvSpPr>
          <p:cNvPr id="2" name="TextBox 1">
            <a:extLst>
              <a:ext uri="{FF2B5EF4-FFF2-40B4-BE49-F238E27FC236}">
                <a16:creationId xmlns:a16="http://schemas.microsoft.com/office/drawing/2014/main" id="{7DC4D6D7-69DC-4AF8-B412-926F29E08928}"/>
              </a:ext>
            </a:extLst>
          </p:cNvPr>
          <p:cNvSpPr txBox="1"/>
          <p:nvPr/>
        </p:nvSpPr>
        <p:spPr>
          <a:xfrm>
            <a:off x="-76200" y="6557918"/>
            <a:ext cx="9296400" cy="715581"/>
          </a:xfrm>
          <a:prstGeom prst="rect">
            <a:avLst/>
          </a:prstGeom>
          <a:solidFill>
            <a:schemeClr val="bg1"/>
          </a:solidFill>
        </p:spPr>
        <p:txBody>
          <a:bodyPr wrap="square" rtlCol="0">
            <a:spAutoFit/>
          </a:bodyPr>
          <a:lstStyle/>
          <a:p>
            <a:pPr algn="ctr">
              <a:lnSpc>
                <a:spcPct val="150000"/>
              </a:lnSpc>
              <a:spcBef>
                <a:spcPts val="1200"/>
              </a:spcBef>
            </a:pPr>
            <a:r>
              <a:rPr lang="en-US" altLang="en-US" sz="1500" b="1" dirty="0"/>
              <a:t>Spokaneschools.org/staff </a:t>
            </a:r>
            <a:r>
              <a:rPr lang="en-US" altLang="en-US" sz="1500" b="1" dirty="0">
                <a:sym typeface="Wingdings" panose="05000000000000000000" pitchFamily="2" charset="2"/>
              </a:rPr>
              <a:t>- Forms&gt; Payroll &gt; Exception Hours Timesheets &gt; General</a:t>
            </a:r>
          </a:p>
          <a:p>
            <a:pPr algn="ct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5CD38EE-9AA8-4CEB-B7EB-5356EA6E24D9}"/>
              </a:ext>
            </a:extLst>
          </p:cNvPr>
          <p:cNvSpPr>
            <a:spLocks noGrp="1"/>
          </p:cNvSpPr>
          <p:nvPr>
            <p:ph type="title"/>
          </p:nvPr>
        </p:nvSpPr>
        <p:spPr>
          <a:xfrm>
            <a:off x="381000" y="0"/>
            <a:ext cx="6348413" cy="990600"/>
          </a:xfrm>
        </p:spPr>
        <p:txBody>
          <a:bodyPr/>
          <a:lstStyle/>
          <a:p>
            <a:pPr>
              <a:defRPr/>
            </a:pPr>
            <a:r>
              <a:rPr lang="en-US" altLang="en-US" sz="5400" b="1" u="sng" dirty="0">
                <a:effectLst>
                  <a:outerShdw blurRad="38100" dist="38100" dir="2700000" algn="tl">
                    <a:srgbClr val="000000">
                      <a:alpha val="43137"/>
                    </a:srgbClr>
                  </a:outerShdw>
                </a:effectLst>
              </a:rPr>
              <a:t>Technology </a:t>
            </a:r>
          </a:p>
        </p:txBody>
      </p:sp>
      <p:sp>
        <p:nvSpPr>
          <p:cNvPr id="31747" name="Content Placeholder 2">
            <a:extLst>
              <a:ext uri="{FF2B5EF4-FFF2-40B4-BE49-F238E27FC236}">
                <a16:creationId xmlns:a16="http://schemas.microsoft.com/office/drawing/2014/main" id="{7FB5D539-24CF-4582-82B5-F24B17CC30AA}"/>
              </a:ext>
            </a:extLst>
          </p:cNvPr>
          <p:cNvSpPr>
            <a:spLocks noGrp="1"/>
          </p:cNvSpPr>
          <p:nvPr>
            <p:ph idx="1"/>
          </p:nvPr>
        </p:nvSpPr>
        <p:spPr>
          <a:xfrm>
            <a:off x="381000" y="990600"/>
            <a:ext cx="6400800" cy="5318125"/>
          </a:xfrm>
        </p:spPr>
        <p:txBody>
          <a:bodyPr/>
          <a:lstStyle/>
          <a:p>
            <a:pPr lvl="1"/>
            <a:r>
              <a:rPr lang="en-US" altLang="en-US" sz="1500" b="1" dirty="0"/>
              <a:t>FRONTLINE (formerly AESOP)</a:t>
            </a:r>
          </a:p>
          <a:p>
            <a:pPr lvl="2">
              <a:buFont typeface="Wingdings" panose="05000000000000000000" pitchFamily="2" charset="2"/>
              <a:buChar char="q"/>
            </a:pPr>
            <a:r>
              <a:rPr lang="en-US" altLang="en-US" sz="1500" dirty="0"/>
              <a:t>This is used to accept jobs and record hours worked. </a:t>
            </a:r>
          </a:p>
          <a:p>
            <a:pPr lvl="3">
              <a:buFont typeface="Wingdings 3" panose="05040102010807070707" pitchFamily="18" charset="2"/>
              <a:buChar char="u"/>
            </a:pPr>
            <a:r>
              <a:rPr lang="en-US" altLang="en-US" sz="1500" dirty="0"/>
              <a:t>Email -  </a:t>
            </a:r>
            <a:r>
              <a:rPr lang="en-US" altLang="en-US" sz="1500" dirty="0">
                <a:solidFill>
                  <a:schemeClr val="tx1"/>
                </a:solidFill>
                <a:hlinkClick r:id="rId2"/>
              </a:rPr>
              <a:t>subdesk@spokaneschools.org</a:t>
            </a:r>
            <a:r>
              <a:rPr lang="en-US" altLang="en-US" sz="1500" dirty="0">
                <a:solidFill>
                  <a:schemeClr val="tx1"/>
                </a:solidFill>
              </a:rPr>
              <a:t> </a:t>
            </a:r>
            <a:endParaRPr lang="en-US" altLang="en-US" sz="1500" dirty="0"/>
          </a:p>
          <a:p>
            <a:pPr lvl="3">
              <a:buFont typeface="Wingdings 3" panose="05040102010807070707" pitchFamily="18" charset="2"/>
              <a:buChar char="u"/>
            </a:pPr>
            <a:r>
              <a:rPr lang="en-US" altLang="en-US" sz="1500" dirty="0"/>
              <a:t>Call - (509) 354-7343</a:t>
            </a:r>
          </a:p>
          <a:p>
            <a:pPr lvl="1"/>
            <a:r>
              <a:rPr lang="en-US" altLang="en-US" sz="1500" b="1" dirty="0"/>
              <a:t>District E-mail </a:t>
            </a:r>
          </a:p>
          <a:p>
            <a:pPr lvl="2">
              <a:buFont typeface="Wingdings" panose="05000000000000000000" pitchFamily="2" charset="2"/>
              <a:buChar char="q"/>
            </a:pPr>
            <a:r>
              <a:rPr lang="en-US" altLang="en-US" sz="1500" dirty="0"/>
              <a:t>Email is public record and is subject to review by court order, or public disclosure request:</a:t>
            </a:r>
          </a:p>
          <a:p>
            <a:pPr lvl="3"/>
            <a:r>
              <a:rPr lang="en-US" altLang="en-US" sz="1500" dirty="0"/>
              <a:t>Do not use personal email for district/work related communication and do not use work email for personal use.</a:t>
            </a:r>
          </a:p>
          <a:p>
            <a:pPr lvl="2">
              <a:buFont typeface="Wingdings" panose="05000000000000000000" pitchFamily="2" charset="2"/>
              <a:buChar char="q"/>
            </a:pPr>
            <a:r>
              <a:rPr lang="en-US" altLang="en-US" sz="1500" dirty="0"/>
              <a:t>Call Tech Services at 354-7600 for assistance.</a:t>
            </a:r>
          </a:p>
          <a:p>
            <a:pPr lvl="1"/>
            <a:r>
              <a:rPr lang="en-US" altLang="en-US" sz="1500" b="1" dirty="0"/>
              <a:t>Employee Online (EO)</a:t>
            </a:r>
          </a:p>
          <a:p>
            <a:pPr lvl="2">
              <a:buFont typeface="Wingdings" panose="05000000000000000000" pitchFamily="2" charset="2"/>
              <a:buChar char="q"/>
            </a:pPr>
            <a:r>
              <a:rPr lang="en-US" altLang="en-US" sz="1500" dirty="0"/>
              <a:t>This our payroll server.</a:t>
            </a:r>
          </a:p>
          <a:p>
            <a:pPr lvl="2">
              <a:buFont typeface="Wingdings" panose="05000000000000000000" pitchFamily="2" charset="2"/>
              <a:buChar char="q"/>
            </a:pPr>
            <a:r>
              <a:rPr lang="en-US" altLang="en-US" sz="1500" dirty="0"/>
              <a:t>Access EO through the SPS Website.</a:t>
            </a:r>
          </a:p>
          <a:p>
            <a:pPr lvl="2">
              <a:buFont typeface="Wingdings" panose="05000000000000000000" pitchFamily="2" charset="2"/>
              <a:buChar char="q"/>
            </a:pPr>
            <a:r>
              <a:rPr lang="en-US" altLang="en-US" sz="1500" dirty="0"/>
              <a:t>Your annual Letter of Assurance (LOA) will be sent to your Employee Online account.</a:t>
            </a:r>
          </a:p>
          <a:p>
            <a:endParaRPr lang="en-US" altLang="en-US" dirty="0"/>
          </a:p>
        </p:txBody>
      </p:sp>
      <p:pic>
        <p:nvPicPr>
          <p:cNvPr id="3" name="Picture 2">
            <a:hlinkClick r:id="rId3"/>
            <a:extLst>
              <a:ext uri="{FF2B5EF4-FFF2-40B4-BE49-F238E27FC236}">
                <a16:creationId xmlns:a16="http://schemas.microsoft.com/office/drawing/2014/main" id="{1C98DDF8-EF98-46BC-AABB-6DB7605F0835}"/>
              </a:ext>
            </a:extLst>
          </p:cNvPr>
          <p:cNvPicPr>
            <a:picLocks noChangeAspect="1"/>
          </p:cNvPicPr>
          <p:nvPr/>
        </p:nvPicPr>
        <p:blipFill>
          <a:blip r:embed="rId4"/>
          <a:stretch>
            <a:fillRect/>
          </a:stretch>
        </p:blipFill>
        <p:spPr>
          <a:xfrm>
            <a:off x="7010400" y="990600"/>
            <a:ext cx="1265030" cy="1104996"/>
          </a:xfrm>
          <a:prstGeom prst="rect">
            <a:avLst/>
          </a:prstGeom>
        </p:spPr>
      </p:pic>
      <p:pic>
        <p:nvPicPr>
          <p:cNvPr id="5" name="Picture 4">
            <a:hlinkClick r:id="rId5"/>
            <a:extLst>
              <a:ext uri="{FF2B5EF4-FFF2-40B4-BE49-F238E27FC236}">
                <a16:creationId xmlns:a16="http://schemas.microsoft.com/office/drawing/2014/main" id="{DF30D818-2FFE-41AA-B133-81AB72A1F486}"/>
              </a:ext>
            </a:extLst>
          </p:cNvPr>
          <p:cNvPicPr>
            <a:picLocks noChangeAspect="1"/>
          </p:cNvPicPr>
          <p:nvPr/>
        </p:nvPicPr>
        <p:blipFill>
          <a:blip r:embed="rId6"/>
          <a:stretch>
            <a:fillRect/>
          </a:stretch>
        </p:blipFill>
        <p:spPr>
          <a:xfrm>
            <a:off x="7010400" y="2819400"/>
            <a:ext cx="1143000" cy="1005927"/>
          </a:xfrm>
          <a:prstGeom prst="rect">
            <a:avLst/>
          </a:prstGeom>
        </p:spPr>
      </p:pic>
      <p:pic>
        <p:nvPicPr>
          <p:cNvPr id="7" name="Picture 6">
            <a:hlinkClick r:id="rId7"/>
            <a:extLst>
              <a:ext uri="{FF2B5EF4-FFF2-40B4-BE49-F238E27FC236}">
                <a16:creationId xmlns:a16="http://schemas.microsoft.com/office/drawing/2014/main" id="{E2C024EA-E6A6-4D9A-91C9-CF896055C56D}"/>
              </a:ext>
            </a:extLst>
          </p:cNvPr>
          <p:cNvPicPr>
            <a:picLocks noChangeAspect="1"/>
          </p:cNvPicPr>
          <p:nvPr/>
        </p:nvPicPr>
        <p:blipFill>
          <a:blip r:embed="rId8"/>
          <a:stretch>
            <a:fillRect/>
          </a:stretch>
        </p:blipFill>
        <p:spPr>
          <a:xfrm>
            <a:off x="7013689" y="4572000"/>
            <a:ext cx="1447925" cy="1051651"/>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descr="Graphical user interface, text, application&#10;&#10;Description automatically generated">
            <a:extLst>
              <a:ext uri="{FF2B5EF4-FFF2-40B4-BE49-F238E27FC236}">
                <a16:creationId xmlns:a16="http://schemas.microsoft.com/office/drawing/2014/main" id="{5C3AC384-D7FC-40CE-8B84-7C82CAC2B5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8775" y="4116388"/>
            <a:ext cx="6727825" cy="2238375"/>
          </a:xfrm>
        </p:spPr>
      </p:pic>
      <p:sp>
        <p:nvSpPr>
          <p:cNvPr id="32770" name="Title 1">
            <a:extLst>
              <a:ext uri="{FF2B5EF4-FFF2-40B4-BE49-F238E27FC236}">
                <a16:creationId xmlns:a16="http://schemas.microsoft.com/office/drawing/2014/main" id="{10C52E69-3DE0-455E-8D6E-4906CCF990A6}"/>
              </a:ext>
            </a:extLst>
          </p:cNvPr>
          <p:cNvSpPr>
            <a:spLocks noGrp="1"/>
          </p:cNvSpPr>
          <p:nvPr>
            <p:ph type="title"/>
          </p:nvPr>
        </p:nvSpPr>
        <p:spPr>
          <a:xfrm>
            <a:off x="228600" y="266700"/>
            <a:ext cx="6858000" cy="762000"/>
          </a:xfrm>
        </p:spPr>
        <p:txBody>
          <a:bodyPr/>
          <a:lstStyle/>
          <a:p>
            <a:pPr eaLnBrk="1" hangingPunct="1">
              <a:defRPr/>
            </a:pPr>
            <a:r>
              <a:rPr lang="en-US" altLang="en-US" sz="4800" b="1" u="sng" dirty="0">
                <a:effectLst>
                  <a:outerShdw blurRad="38100" dist="38100" dir="2700000" algn="tl">
                    <a:srgbClr val="000000">
                      <a:alpha val="43137"/>
                    </a:srgbClr>
                  </a:outerShdw>
                </a:effectLst>
              </a:rPr>
              <a:t>Frontline Mobile App</a:t>
            </a:r>
          </a:p>
        </p:txBody>
      </p:sp>
      <p:sp>
        <p:nvSpPr>
          <p:cNvPr id="6" name="TextBox 5">
            <a:extLst>
              <a:ext uri="{FF2B5EF4-FFF2-40B4-BE49-F238E27FC236}">
                <a16:creationId xmlns:a16="http://schemas.microsoft.com/office/drawing/2014/main" id="{836BBD2A-58CB-4DD7-97B7-38E892DFBB08}"/>
              </a:ext>
            </a:extLst>
          </p:cNvPr>
          <p:cNvSpPr txBox="1"/>
          <p:nvPr/>
        </p:nvSpPr>
        <p:spPr>
          <a:xfrm>
            <a:off x="358775" y="1295400"/>
            <a:ext cx="8386763" cy="2554288"/>
          </a:xfrm>
          <a:prstGeom prst="rect">
            <a:avLst/>
          </a:prstGeom>
          <a:noFill/>
        </p:spPr>
        <p:txBody>
          <a:bodyPr>
            <a:spAutoFit/>
          </a:bodyPr>
          <a:lstStyle/>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Download the Frontline Mobile App. </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It’s FREE to Spokane Public School Employees.</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You do not need a district code. </a:t>
            </a:r>
          </a:p>
          <a:p>
            <a:pPr marL="457200" indent="-457200" eaLnBrk="1" fontAlgn="auto" hangingPunct="1">
              <a:spcBef>
                <a:spcPts val="0"/>
              </a:spcBef>
              <a:spcAft>
                <a:spcPts val="0"/>
              </a:spcAft>
              <a:buClr>
                <a:schemeClr val="accent1"/>
              </a:buClr>
              <a:buFont typeface="Wingdings 3" panose="05040102010807070707" pitchFamily="18" charset="2"/>
              <a:buChar char="u"/>
              <a:defRPr/>
            </a:pPr>
            <a:endParaRPr lang="en-US" sz="2000" dirty="0">
              <a:latin typeface="+mn-lt"/>
            </a:endParaRPr>
          </a:p>
          <a:p>
            <a:pPr marL="457200" indent="-457200" eaLnBrk="1" fontAlgn="auto" hangingPunct="1">
              <a:spcBef>
                <a:spcPts val="0"/>
              </a:spcBef>
              <a:spcAft>
                <a:spcPts val="0"/>
              </a:spcAft>
              <a:buClr>
                <a:schemeClr val="accent1"/>
              </a:buClr>
              <a:buFont typeface="Wingdings 3" panose="05040102010807070707" pitchFamily="18" charset="2"/>
              <a:buChar char="u"/>
              <a:defRPr/>
            </a:pPr>
            <a:r>
              <a:rPr lang="en-US" sz="2000" dirty="0">
                <a:latin typeface="+mn-lt"/>
              </a:rPr>
              <a:t>You need to set up your account via the web before you can</a:t>
            </a:r>
          </a:p>
          <a:p>
            <a:pPr eaLnBrk="1" fontAlgn="auto" hangingPunct="1">
              <a:spcBef>
                <a:spcPts val="0"/>
              </a:spcBef>
              <a:spcAft>
                <a:spcPts val="0"/>
              </a:spcAft>
              <a:buClr>
                <a:schemeClr val="accent1"/>
              </a:buClr>
              <a:defRPr/>
            </a:pPr>
            <a:r>
              <a:rPr lang="en-US" sz="2000" dirty="0">
                <a:latin typeface="+mn-lt"/>
              </a:rPr>
              <a:t>	 set up the mobile app.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5BC7FBBE-1044-4064-89A8-F49834E0B1A5}"/>
              </a:ext>
            </a:extLst>
          </p:cNvPr>
          <p:cNvSpPr>
            <a:spLocks noGrp="1" noChangeArrowheads="1"/>
          </p:cNvSpPr>
          <p:nvPr>
            <p:ph idx="1"/>
          </p:nvPr>
        </p:nvSpPr>
        <p:spPr>
          <a:xfrm>
            <a:off x="0" y="1905000"/>
            <a:ext cx="8458199" cy="4495800"/>
          </a:xfrm>
        </p:spPr>
        <p:txBody>
          <a:bodyPr numCol="2" rtlCol="0">
            <a:noAutofit/>
          </a:bodyPr>
          <a:lstStyle/>
          <a:p>
            <a:pPr marL="457200" lvl="1" indent="0" eaLnBrk="1" fontAlgn="auto" hangingPunct="1">
              <a:spcAft>
                <a:spcPts val="0"/>
              </a:spcAft>
              <a:buNone/>
              <a:defRPr/>
            </a:pPr>
            <a:r>
              <a:rPr lang="en-US" altLang="en-US" sz="2000" dirty="0">
                <a:solidFill>
                  <a:schemeClr val="tx1">
                    <a:lumMod val="75000"/>
                    <a:lumOff val="25000"/>
                  </a:schemeClr>
                </a:solidFill>
              </a:rPr>
              <a:t>As of September 1, 2023</a:t>
            </a:r>
          </a:p>
          <a:p>
            <a:pPr marL="457200" lvl="1" indent="0" eaLnBrk="1" fontAlgn="auto" hangingPunct="1">
              <a:spcAft>
                <a:spcPts val="0"/>
              </a:spcAft>
              <a:buNone/>
              <a:defRPr/>
            </a:pPr>
            <a:endParaRPr lang="en-US" altLang="en-US" sz="2000" dirty="0">
              <a:solidFill>
                <a:schemeClr val="tx1">
                  <a:lumMod val="75000"/>
                  <a:lumOff val="25000"/>
                </a:schemeClr>
              </a:solidFill>
            </a:endParaRPr>
          </a:p>
          <a:p>
            <a:pPr lvl="1" eaLnBrk="1" fontAlgn="auto" hangingPunct="1">
              <a:spcAft>
                <a:spcPts val="0"/>
              </a:spcAft>
              <a:buFont typeface="Wingdings 3" panose="05040102010807070707" pitchFamily="18" charset="2"/>
              <a:buChar char="u"/>
              <a:defRPr/>
            </a:pPr>
            <a:r>
              <a:rPr lang="en-US" altLang="en-US" sz="2000" dirty="0">
                <a:solidFill>
                  <a:schemeClr val="tx1">
                    <a:lumMod val="75000"/>
                    <a:lumOff val="25000"/>
                  </a:schemeClr>
                </a:solidFill>
              </a:rPr>
              <a:t>Regular Para Jobs- </a:t>
            </a:r>
            <a:br>
              <a:rPr lang="en-US" altLang="en-US" sz="2000" dirty="0">
                <a:solidFill>
                  <a:schemeClr val="tx1">
                    <a:lumMod val="75000"/>
                    <a:lumOff val="25000"/>
                  </a:schemeClr>
                </a:solidFill>
              </a:rPr>
            </a:br>
            <a:r>
              <a:rPr lang="en-US" altLang="en-US" sz="2000" dirty="0">
                <a:solidFill>
                  <a:schemeClr val="tx1">
                    <a:lumMod val="75000"/>
                    <a:lumOff val="25000"/>
                  </a:schemeClr>
                </a:solidFill>
              </a:rPr>
              <a:t>$16.37448 per hour </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Resource Room</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Paraeducator Vacancies</a:t>
            </a: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marL="914400" lvl="2" indent="0" eaLnBrk="1" fontAlgn="auto" hangingPunct="1">
              <a:spcAft>
                <a:spcPts val="0"/>
              </a:spcAft>
              <a:buFont typeface="Wingdings 3" panose="05040102010807070707" pitchFamily="18" charset="2"/>
              <a:buNone/>
              <a:defRPr/>
            </a:pPr>
            <a:endParaRPr lang="en-US" altLang="en-US" sz="2000" dirty="0">
              <a:solidFill>
                <a:schemeClr val="tx1">
                  <a:lumMod val="75000"/>
                  <a:lumOff val="25000"/>
                </a:schemeClr>
              </a:solidFill>
            </a:endParaRPr>
          </a:p>
          <a:p>
            <a:pPr lvl="1" eaLnBrk="1" fontAlgn="auto" hangingPunct="1">
              <a:spcAft>
                <a:spcPts val="0"/>
              </a:spcAft>
              <a:buFont typeface="Wingdings 3" panose="05040102010807070707" pitchFamily="18" charset="2"/>
              <a:buChar char="u"/>
              <a:defRPr/>
            </a:pPr>
            <a:endParaRPr lang="en-US" altLang="en-US" sz="2000" dirty="0">
              <a:solidFill>
                <a:schemeClr val="tx1">
                  <a:lumMod val="75000"/>
                  <a:lumOff val="25000"/>
                </a:schemeClr>
              </a:solidFill>
            </a:endParaRPr>
          </a:p>
          <a:p>
            <a:pPr lvl="1" eaLnBrk="1" fontAlgn="auto" hangingPunct="1">
              <a:spcAft>
                <a:spcPts val="0"/>
              </a:spcAft>
              <a:buFont typeface="Wingdings 3" panose="05040102010807070707" pitchFamily="18" charset="2"/>
              <a:buChar char="u"/>
              <a:defRPr/>
            </a:pPr>
            <a:endParaRPr lang="en-US" altLang="en-US" sz="2000" dirty="0">
              <a:solidFill>
                <a:schemeClr val="tx1">
                  <a:lumMod val="75000"/>
                  <a:lumOff val="25000"/>
                </a:schemeClr>
              </a:solidFill>
            </a:endParaRPr>
          </a:p>
          <a:p>
            <a:pPr lvl="1" eaLnBrk="1" fontAlgn="auto" hangingPunct="1">
              <a:spcAft>
                <a:spcPts val="0"/>
              </a:spcAft>
              <a:buFont typeface="Wingdings 3" panose="05040102010807070707" pitchFamily="18" charset="2"/>
              <a:buChar char="u"/>
              <a:defRPr/>
            </a:pPr>
            <a:r>
              <a:rPr lang="en-US" altLang="en-US" sz="2000" dirty="0">
                <a:solidFill>
                  <a:schemeClr val="tx1">
                    <a:lumMod val="75000"/>
                    <a:lumOff val="25000"/>
                  </a:schemeClr>
                </a:solidFill>
              </a:rPr>
              <a:t>Para plus Diff – </a:t>
            </a:r>
            <a:br>
              <a:rPr lang="en-US" altLang="en-US" sz="2000" dirty="0">
                <a:solidFill>
                  <a:schemeClr val="tx1">
                    <a:lumMod val="75000"/>
                    <a:lumOff val="25000"/>
                  </a:schemeClr>
                </a:solidFill>
              </a:rPr>
            </a:br>
            <a:r>
              <a:rPr lang="en-US" altLang="en-US" sz="2000" dirty="0">
                <a:solidFill>
                  <a:schemeClr val="tx1">
                    <a:lumMod val="75000"/>
                    <a:lumOff val="25000"/>
                  </a:schemeClr>
                </a:solidFill>
              </a:rPr>
              <a:t>$19.48523 per hour </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BI</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DI</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CIP (Formerly MHOH)</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ABLE</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Transitions Programs</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Para plus diff Vacancies</a:t>
            </a:r>
          </a:p>
          <a:p>
            <a:pPr lvl="2" eaLnBrk="1" fontAlgn="auto" hangingPunct="1">
              <a:spcAft>
                <a:spcPts val="0"/>
              </a:spcAft>
              <a:buFont typeface="Wingdings" panose="05000000000000000000" pitchFamily="2" charset="2"/>
              <a:buChar char="q"/>
              <a:defRPr/>
            </a:pPr>
            <a:r>
              <a:rPr lang="en-US" altLang="en-US" sz="2000" dirty="0">
                <a:solidFill>
                  <a:schemeClr val="tx1">
                    <a:lumMod val="75000"/>
                    <a:lumOff val="25000"/>
                  </a:schemeClr>
                </a:solidFill>
              </a:rPr>
              <a:t>Student Paraeducator (one on one)</a:t>
            </a:r>
          </a:p>
          <a:p>
            <a:pPr eaLnBrk="1" fontAlgn="auto" hangingPunct="1">
              <a:spcAft>
                <a:spcPts val="0"/>
              </a:spcAft>
              <a:buFont typeface="Wingdings 3" panose="05040102010807070707" pitchFamily="18" charset="2"/>
              <a:buChar char="u"/>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8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en-US" altLang="en-US" sz="24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endParaRPr lang="en-US" altLang="en-US" sz="2800" dirty="0">
              <a:solidFill>
                <a:schemeClr val="tx1">
                  <a:lumMod val="75000"/>
                  <a:lumOff val="25000"/>
                </a:schemeClr>
              </a:solidFill>
            </a:endParaRPr>
          </a:p>
        </p:txBody>
      </p:sp>
      <p:sp>
        <p:nvSpPr>
          <p:cNvPr id="46083" name="Title 1">
            <a:extLst>
              <a:ext uri="{FF2B5EF4-FFF2-40B4-BE49-F238E27FC236}">
                <a16:creationId xmlns:a16="http://schemas.microsoft.com/office/drawing/2014/main" id="{30080DC8-265D-4CA4-8E05-7F0D5C0D224D}"/>
              </a:ext>
            </a:extLst>
          </p:cNvPr>
          <p:cNvSpPr>
            <a:spLocks noGrp="1"/>
          </p:cNvSpPr>
          <p:nvPr>
            <p:ph type="title"/>
          </p:nvPr>
        </p:nvSpPr>
        <p:spPr>
          <a:xfrm>
            <a:off x="0" y="228600"/>
            <a:ext cx="7162800" cy="990600"/>
          </a:xfrm>
        </p:spPr>
        <p:txBody>
          <a:bodyPr/>
          <a:lstStyle/>
          <a:p>
            <a:pPr algn="ctr" eaLnBrk="1" hangingPunct="1">
              <a:defRPr/>
            </a:pPr>
            <a:r>
              <a:rPr lang="en-US" altLang="en-US" sz="4500" b="1" u="sng" dirty="0">
                <a:effectLst>
                  <a:outerShdw blurRad="38100" dist="38100" dir="2700000" algn="tl">
                    <a:srgbClr val="000000">
                      <a:alpha val="43137"/>
                    </a:srgbClr>
                  </a:outerShdw>
                </a:effectLst>
              </a:rPr>
              <a:t>Paraeducator Substitute Hourly Rates</a:t>
            </a:r>
            <a:br>
              <a:rPr lang="en-US" altLang="en-US" sz="4500" dirty="0"/>
            </a:br>
            <a:endParaRPr lang="en-US" altLang="en-US" sz="4500" dirty="0"/>
          </a:p>
        </p:txBody>
      </p:sp>
    </p:spTree>
    <p:extLst>
      <p:ext uri="{BB962C8B-B14F-4D97-AF65-F5344CB8AC3E}">
        <p14:creationId xmlns:p14="http://schemas.microsoft.com/office/powerpoint/2010/main" val="2454644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8E0A269B-17AC-4EDC-823B-E6C61E19E4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724400"/>
            <a:ext cx="4476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CD7A0723-2EB9-479C-8148-9C69E27394E9}"/>
              </a:ext>
            </a:extLst>
          </p:cNvPr>
          <p:cNvSpPr txBox="1">
            <a:spLocks/>
          </p:cNvSpPr>
          <p:nvPr/>
        </p:nvSpPr>
        <p:spPr>
          <a:xfrm>
            <a:off x="458730" y="1143000"/>
            <a:ext cx="7010400" cy="1905000"/>
          </a:xfrm>
          <a:prstGeom prst="rect">
            <a:avLst/>
          </a:prstGeom>
        </p:spPr>
        <p:txBody>
          <a:bodyPr>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9933FF"/>
              </a:buClr>
              <a:buNone/>
            </a:pPr>
            <a:r>
              <a:rPr lang="en-US" dirty="0">
                <a:solidFill>
                  <a:schemeClr val="tx1"/>
                </a:solidFill>
                <a:latin typeface="Trebuchet MS" panose="020B0603020202020204" pitchFamily="34" charset="0"/>
              </a:rPr>
              <a:t>Every SPS student engages in joyful and challenging learning experiences throughout their educational journey that prepare them to become lifelong learners and graduate with the knowledge, skills, habits, agency, and community connections they need to pursue their passions and desired post-secondary opportunities.</a:t>
            </a:r>
          </a:p>
        </p:txBody>
      </p:sp>
      <p:sp>
        <p:nvSpPr>
          <p:cNvPr id="5" name="Title 3">
            <a:extLst>
              <a:ext uri="{FF2B5EF4-FFF2-40B4-BE49-F238E27FC236}">
                <a16:creationId xmlns:a16="http://schemas.microsoft.com/office/drawing/2014/main" id="{F6AFE2AB-2657-4931-9AB8-84765BC40A43}"/>
              </a:ext>
            </a:extLst>
          </p:cNvPr>
          <p:cNvSpPr txBox="1">
            <a:spLocks/>
          </p:cNvSpPr>
          <p:nvPr/>
        </p:nvSpPr>
        <p:spPr>
          <a:xfrm>
            <a:off x="460375" y="304800"/>
            <a:ext cx="6705600" cy="914400"/>
          </a:xfrm>
          <a:prstGeom prst="rect">
            <a:avLst/>
          </a:prstGeom>
        </p:spPr>
        <p:txBody>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r>
              <a:rPr lang="en-US" altLang="en-US" sz="4500" b="1" u="sng" dirty="0">
                <a:effectLst>
                  <a:outerShdw blurRad="38100" dist="38100" dir="2700000" algn="tl">
                    <a:srgbClr val="000000">
                      <a:alpha val="43137"/>
                    </a:srgbClr>
                  </a:outerShdw>
                </a:effectLst>
              </a:rPr>
              <a:t>OUR MISSION</a:t>
            </a:r>
            <a:endParaRPr lang="en-US" altLang="en-US" sz="5400" b="1" u="sng" dirty="0"/>
          </a:p>
        </p:txBody>
      </p:sp>
      <p:sp>
        <p:nvSpPr>
          <p:cNvPr id="3" name="TextBox 2">
            <a:extLst>
              <a:ext uri="{FF2B5EF4-FFF2-40B4-BE49-F238E27FC236}">
                <a16:creationId xmlns:a16="http://schemas.microsoft.com/office/drawing/2014/main" id="{E600DA6D-95D9-5B0F-4AEA-509F8C800BF0}"/>
              </a:ext>
            </a:extLst>
          </p:cNvPr>
          <p:cNvSpPr txBox="1"/>
          <p:nvPr/>
        </p:nvSpPr>
        <p:spPr>
          <a:xfrm>
            <a:off x="1520597" y="2889570"/>
            <a:ext cx="4585156" cy="784830"/>
          </a:xfrm>
          <a:prstGeom prst="rect">
            <a:avLst/>
          </a:prstGeom>
          <a:noFill/>
        </p:spPr>
        <p:txBody>
          <a:bodyPr wrap="square">
            <a:spAutoFit/>
          </a:bodyPr>
          <a:lstStyle/>
          <a:p>
            <a:pPr algn="ctr" eaLnBrk="1" hangingPunct="1">
              <a:defRPr/>
            </a:pPr>
            <a:r>
              <a:rPr lang="en-US" altLang="en-US" sz="4500" b="1" u="sng" dirty="0">
                <a:solidFill>
                  <a:schemeClr val="accent1"/>
                </a:solidFill>
                <a:effectLst>
                  <a:outerShdw blurRad="38100" dist="38100" dir="2700000" algn="tl">
                    <a:srgbClr val="000000">
                      <a:alpha val="43137"/>
                    </a:srgbClr>
                  </a:outerShdw>
                </a:effectLst>
                <a:latin typeface="+mj-lt"/>
                <a:ea typeface="+mj-ea"/>
                <a:cs typeface="+mj-cs"/>
              </a:rPr>
              <a:t>SPS PROMISE</a:t>
            </a:r>
          </a:p>
        </p:txBody>
      </p:sp>
      <p:sp>
        <p:nvSpPr>
          <p:cNvPr id="7" name="TextBox 6">
            <a:extLst>
              <a:ext uri="{FF2B5EF4-FFF2-40B4-BE49-F238E27FC236}">
                <a16:creationId xmlns:a16="http://schemas.microsoft.com/office/drawing/2014/main" id="{D69F2FCE-8DBD-BC56-4A1F-0E4BA6E78454}"/>
              </a:ext>
            </a:extLst>
          </p:cNvPr>
          <p:cNvSpPr txBox="1"/>
          <p:nvPr/>
        </p:nvSpPr>
        <p:spPr>
          <a:xfrm>
            <a:off x="1504699" y="3810001"/>
            <a:ext cx="4585156" cy="923330"/>
          </a:xfrm>
          <a:prstGeom prst="rect">
            <a:avLst/>
          </a:prstGeom>
          <a:noFill/>
        </p:spPr>
        <p:txBody>
          <a:bodyPr wrap="square">
            <a:spAutoFit/>
          </a:bodyPr>
          <a:lstStyle/>
          <a:p>
            <a:pPr marL="0" indent="0" algn="ctr">
              <a:buClr>
                <a:srgbClr val="9933FF"/>
              </a:buClr>
              <a:buNone/>
            </a:pPr>
            <a:r>
              <a:rPr lang="en-US" dirty="0">
                <a:solidFill>
                  <a:schemeClr val="tx1"/>
                </a:solidFill>
                <a:latin typeface="Trebuchet MS" panose="020B0603020202020204" pitchFamily="34" charset="0"/>
              </a:rPr>
              <a:t>Every SPS student </a:t>
            </a:r>
            <a:r>
              <a:rPr lang="en-US" sz="1800" dirty="0"/>
              <a:t>has a </a:t>
            </a:r>
            <a:r>
              <a:rPr lang="en-US" sz="1800" b="1" dirty="0">
                <a:solidFill>
                  <a:srgbClr val="1A2D4D"/>
                </a:solidFill>
              </a:rPr>
              <a:t>dream</a:t>
            </a:r>
            <a:r>
              <a:rPr lang="en-US" sz="1800" dirty="0"/>
              <a:t>, </a:t>
            </a:r>
            <a:r>
              <a:rPr lang="en-US" sz="1800" b="1" dirty="0">
                <a:solidFill>
                  <a:srgbClr val="1A2D4D"/>
                </a:solidFill>
              </a:rPr>
              <a:t>access</a:t>
            </a:r>
            <a:r>
              <a:rPr lang="en-US" sz="1800" dirty="0"/>
              <a:t>, and </a:t>
            </a:r>
            <a:r>
              <a:rPr lang="en-US" sz="1800" b="1" dirty="0">
                <a:solidFill>
                  <a:srgbClr val="1A2D4D"/>
                </a:solidFill>
              </a:rPr>
              <a:t>opportunity</a:t>
            </a:r>
            <a:r>
              <a:rPr lang="en-US" sz="1800" dirty="0"/>
              <a:t> for a happy and successful future.</a:t>
            </a:r>
            <a:endParaRPr lang="en-US" dirty="0">
              <a:solidFill>
                <a:schemeClr val="tx1"/>
              </a:solidFill>
              <a:latin typeface="Trebuchet MS" panose="020B0603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FD32-384A-449E-963A-DEF96E5FA6D5}"/>
              </a:ext>
            </a:extLst>
          </p:cNvPr>
          <p:cNvSpPr>
            <a:spLocks noGrp="1"/>
          </p:cNvSpPr>
          <p:nvPr>
            <p:ph type="title"/>
          </p:nvPr>
        </p:nvSpPr>
        <p:spPr>
          <a:xfrm>
            <a:off x="285750" y="247650"/>
            <a:ext cx="6348413" cy="1320800"/>
          </a:xfrm>
        </p:spPr>
        <p:txBody>
          <a:bodyPr/>
          <a:lstStyle/>
          <a:p>
            <a:pPr>
              <a:defRPr/>
            </a:pPr>
            <a:r>
              <a:rPr lang="en-US" sz="4500" b="1" u="sng" dirty="0">
                <a:effectLst>
                  <a:outerShdw blurRad="38100" dist="38100" dir="2700000" algn="tl">
                    <a:srgbClr val="000000">
                      <a:alpha val="43137"/>
                    </a:srgbClr>
                  </a:outerShdw>
                </a:effectLst>
              </a:rPr>
              <a:t>Special Education</a:t>
            </a:r>
          </a:p>
        </p:txBody>
      </p:sp>
      <p:sp>
        <p:nvSpPr>
          <p:cNvPr id="34819" name="TextBox 2">
            <a:extLst>
              <a:ext uri="{FF2B5EF4-FFF2-40B4-BE49-F238E27FC236}">
                <a16:creationId xmlns:a16="http://schemas.microsoft.com/office/drawing/2014/main" id="{3DAC90A2-9AAA-459D-A19F-53B29F811891}"/>
              </a:ext>
            </a:extLst>
          </p:cNvPr>
          <p:cNvSpPr txBox="1">
            <a:spLocks noChangeArrowheads="1"/>
          </p:cNvSpPr>
          <p:nvPr/>
        </p:nvSpPr>
        <p:spPr bwMode="auto">
          <a:xfrm>
            <a:off x="285750" y="1219200"/>
            <a:ext cx="783748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3000" b="1">
                <a:solidFill>
                  <a:schemeClr val="tx1"/>
                </a:solidFill>
              </a:rPr>
              <a:t>Mission Statement:</a:t>
            </a:r>
          </a:p>
          <a:p>
            <a:pPr>
              <a:spcBef>
                <a:spcPct val="0"/>
              </a:spcBef>
              <a:buClrTx/>
              <a:buSzTx/>
              <a:buFontTx/>
              <a:buNone/>
            </a:pPr>
            <a:endParaRPr lang="en-US" altLang="en-US" sz="2200" b="1">
              <a:solidFill>
                <a:schemeClr val="tx1"/>
              </a:solidFill>
            </a:endParaRPr>
          </a:p>
          <a:p>
            <a:pPr>
              <a:spcBef>
                <a:spcPct val="0"/>
              </a:spcBef>
              <a:buClrTx/>
              <a:buSzTx/>
              <a:buFontTx/>
              <a:buNone/>
            </a:pPr>
            <a:r>
              <a:rPr lang="en-US" altLang="en-US" sz="3000" b="1">
                <a:solidFill>
                  <a:schemeClr val="tx1"/>
                </a:solidFill>
              </a:rPr>
              <a:t>T</a:t>
            </a:r>
            <a:r>
              <a:rPr lang="en-US" altLang="en-US" sz="2200">
                <a:solidFill>
                  <a:schemeClr val="tx1"/>
                </a:solidFill>
              </a:rPr>
              <a:t>ogether we </a:t>
            </a:r>
          </a:p>
          <a:p>
            <a:pPr>
              <a:spcBef>
                <a:spcPct val="0"/>
              </a:spcBef>
              <a:buClrTx/>
              <a:buSzTx/>
              <a:buFontTx/>
              <a:buNone/>
            </a:pPr>
            <a:r>
              <a:rPr lang="en-US" altLang="en-US" sz="3000" b="1">
                <a:solidFill>
                  <a:schemeClr val="tx1"/>
                </a:solidFill>
              </a:rPr>
              <a:t>E</a:t>
            </a:r>
            <a:r>
              <a:rPr lang="en-US" altLang="en-US" sz="2200">
                <a:solidFill>
                  <a:schemeClr val="tx1"/>
                </a:solidFill>
              </a:rPr>
              <a:t>ducate students with diverse needs through</a:t>
            </a:r>
          </a:p>
          <a:p>
            <a:pPr>
              <a:spcBef>
                <a:spcPct val="0"/>
              </a:spcBef>
              <a:buClrTx/>
              <a:buSzTx/>
              <a:buFontTx/>
              <a:buNone/>
            </a:pPr>
            <a:r>
              <a:rPr lang="en-US" altLang="en-US" sz="3000" b="1">
                <a:solidFill>
                  <a:schemeClr val="tx1"/>
                </a:solidFill>
              </a:rPr>
              <a:t>A</a:t>
            </a:r>
            <a:r>
              <a:rPr lang="en-US" altLang="en-US" sz="2200">
                <a:solidFill>
                  <a:schemeClr val="tx1"/>
                </a:solidFill>
              </a:rPr>
              <a:t>ctive engagement and</a:t>
            </a:r>
          </a:p>
          <a:p>
            <a:pPr>
              <a:spcBef>
                <a:spcPct val="0"/>
              </a:spcBef>
              <a:buClrTx/>
              <a:buSzTx/>
              <a:buFontTx/>
              <a:buNone/>
            </a:pPr>
            <a:r>
              <a:rPr lang="en-US" altLang="en-US" sz="3000" b="1">
                <a:solidFill>
                  <a:schemeClr val="tx1"/>
                </a:solidFill>
              </a:rPr>
              <a:t>M</a:t>
            </a:r>
            <a:r>
              <a:rPr lang="en-US" altLang="en-US" sz="2200">
                <a:solidFill>
                  <a:schemeClr val="tx1"/>
                </a:solidFill>
              </a:rPr>
              <a:t>eaningful relationships in inclusive environments.</a:t>
            </a:r>
            <a:r>
              <a:rPr lang="en-US" altLang="en-US" sz="2200" b="1">
                <a:solidFill>
                  <a:schemeClr val="tx1"/>
                </a:solidFill>
              </a:rPr>
              <a:t> </a:t>
            </a:r>
          </a:p>
        </p:txBody>
      </p:sp>
      <p:sp>
        <p:nvSpPr>
          <p:cNvPr id="34820" name="TextBox 3">
            <a:extLst>
              <a:ext uri="{FF2B5EF4-FFF2-40B4-BE49-F238E27FC236}">
                <a16:creationId xmlns:a16="http://schemas.microsoft.com/office/drawing/2014/main" id="{4F98A7E7-4933-4F4E-8950-B52F6995B095}"/>
              </a:ext>
            </a:extLst>
          </p:cNvPr>
          <p:cNvSpPr txBox="1">
            <a:spLocks noChangeArrowheads="1"/>
          </p:cNvSpPr>
          <p:nvPr/>
        </p:nvSpPr>
        <p:spPr bwMode="auto">
          <a:xfrm>
            <a:off x="285750" y="4329113"/>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3000" b="1">
                <a:solidFill>
                  <a:schemeClr val="tx1"/>
                </a:solidFill>
              </a:rPr>
              <a:t>Vision Statement:</a:t>
            </a:r>
          </a:p>
          <a:p>
            <a:pPr>
              <a:spcBef>
                <a:spcPct val="0"/>
              </a:spcBef>
              <a:buClrTx/>
              <a:buSzTx/>
              <a:buFontTx/>
              <a:buNone/>
            </a:pPr>
            <a:endParaRPr lang="en-US" altLang="en-US" sz="2200" b="1">
              <a:solidFill>
                <a:schemeClr val="tx1"/>
              </a:solidFill>
            </a:endParaRPr>
          </a:p>
          <a:p>
            <a:pPr>
              <a:spcBef>
                <a:spcPct val="0"/>
              </a:spcBef>
              <a:buClrTx/>
              <a:buSzTx/>
              <a:buFontTx/>
              <a:buNone/>
            </a:pPr>
            <a:r>
              <a:rPr lang="en-US" altLang="en-US" sz="2000">
                <a:solidFill>
                  <a:schemeClr val="tx1"/>
                </a:solidFill>
              </a:rPr>
              <a:t>Student persevere and self-advocate to reach their full potential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9F28-F791-46FA-9ADF-A0A3E8A14B17}"/>
              </a:ext>
            </a:extLst>
          </p:cNvPr>
          <p:cNvSpPr>
            <a:spLocks noGrp="1"/>
          </p:cNvSpPr>
          <p:nvPr>
            <p:ph type="title"/>
          </p:nvPr>
        </p:nvSpPr>
        <p:spPr>
          <a:xfrm>
            <a:off x="304800" y="152400"/>
            <a:ext cx="6500813" cy="1549400"/>
          </a:xfrm>
        </p:spPr>
        <p:txBody>
          <a:bodyPr/>
          <a:lstStyle/>
          <a:p>
            <a:pPr>
              <a:defRPr/>
            </a:pPr>
            <a:r>
              <a:rPr lang="en-US" b="1" u="sng" dirty="0">
                <a:effectLst>
                  <a:outerShdw blurRad="38100" dist="38100" dir="2700000" algn="tl">
                    <a:srgbClr val="000000">
                      <a:alpha val="43137"/>
                    </a:srgbClr>
                  </a:outerShdw>
                </a:effectLst>
              </a:rPr>
              <a:t>Steps to Determine </a:t>
            </a:r>
            <a:br>
              <a:rPr lang="en-US" b="1" u="sng" dirty="0">
                <a:effectLst>
                  <a:outerShdw blurRad="38100" dist="38100" dir="2700000" algn="tl">
                    <a:srgbClr val="000000">
                      <a:alpha val="43137"/>
                    </a:srgbClr>
                  </a:outerShdw>
                </a:effectLst>
              </a:rPr>
            </a:br>
            <a:r>
              <a:rPr lang="en-US" b="1" u="sng" dirty="0">
                <a:effectLst>
                  <a:outerShdw blurRad="38100" dist="38100" dir="2700000" algn="tl">
                    <a:srgbClr val="000000">
                      <a:alpha val="43137"/>
                    </a:srgbClr>
                  </a:outerShdw>
                </a:effectLst>
              </a:rPr>
              <a:t>Special Education Services</a:t>
            </a:r>
          </a:p>
        </p:txBody>
      </p:sp>
      <p:sp>
        <p:nvSpPr>
          <p:cNvPr id="35843" name="Content Placeholder 2">
            <a:extLst>
              <a:ext uri="{FF2B5EF4-FFF2-40B4-BE49-F238E27FC236}">
                <a16:creationId xmlns:a16="http://schemas.microsoft.com/office/drawing/2014/main" id="{1B6301BC-2C29-4A1E-9AD9-AFEFED7B44EF}"/>
              </a:ext>
            </a:extLst>
          </p:cNvPr>
          <p:cNvSpPr>
            <a:spLocks noGrp="1"/>
          </p:cNvSpPr>
          <p:nvPr>
            <p:ph idx="1"/>
          </p:nvPr>
        </p:nvSpPr>
        <p:spPr>
          <a:xfrm>
            <a:off x="304800" y="1487488"/>
            <a:ext cx="7391400" cy="5218112"/>
          </a:xfrm>
        </p:spPr>
        <p:txBody>
          <a:bodyPr/>
          <a:lstStyle/>
          <a:p>
            <a:r>
              <a:rPr lang="en-US" altLang="en-US" sz="2000" dirty="0"/>
              <a:t>How students qualify for SPED Services:</a:t>
            </a:r>
          </a:p>
          <a:p>
            <a:pPr lvl="1">
              <a:buFont typeface="Wingdings" panose="05000000000000000000" pitchFamily="2" charset="2"/>
              <a:buChar char="q"/>
            </a:pPr>
            <a:r>
              <a:rPr lang="en-US" altLang="en-US" sz="2000" dirty="0"/>
              <a:t>Evaluated/Tested with parent permission. </a:t>
            </a:r>
          </a:p>
          <a:p>
            <a:r>
              <a:rPr lang="en-US" altLang="en-US" sz="2000" dirty="0"/>
              <a:t>What they may qualify for:</a:t>
            </a:r>
          </a:p>
          <a:p>
            <a:pPr lvl="1">
              <a:buFont typeface="Wingdings" panose="05000000000000000000" pitchFamily="2" charset="2"/>
              <a:buChar char="q"/>
            </a:pPr>
            <a:r>
              <a:rPr lang="en-US" altLang="en-US" sz="2000" dirty="0"/>
              <a:t>Special Education Services</a:t>
            </a:r>
          </a:p>
          <a:p>
            <a:pPr lvl="1">
              <a:buFont typeface="Wingdings" panose="05000000000000000000" pitchFamily="2" charset="2"/>
              <a:buChar char="q"/>
            </a:pPr>
            <a:r>
              <a:rPr lang="en-US" altLang="en-US" sz="2000" dirty="0"/>
              <a:t>Areas:  Academics (reading, writing, math), Social/Behavior, and Adaptive. </a:t>
            </a:r>
          </a:p>
          <a:p>
            <a:pPr lvl="1">
              <a:buFont typeface="Wingdings" panose="05000000000000000000" pitchFamily="2" charset="2"/>
              <a:buChar char="q"/>
            </a:pPr>
            <a:r>
              <a:rPr lang="en-US" altLang="en-US" sz="2000" dirty="0"/>
              <a:t>Related Services: SLP, OT, PT, Vision, Hearing. </a:t>
            </a:r>
          </a:p>
          <a:p>
            <a:r>
              <a:rPr lang="en-US" altLang="en-US" sz="2000" dirty="0"/>
              <a:t>How is Programming determined? </a:t>
            </a:r>
          </a:p>
          <a:p>
            <a:pPr lvl="1">
              <a:buFont typeface="Wingdings" panose="05000000000000000000" pitchFamily="2" charset="2"/>
              <a:buChar char="q"/>
            </a:pPr>
            <a:r>
              <a:rPr lang="en-US" altLang="en-US" sz="2000" dirty="0"/>
              <a:t>Based on student needs.</a:t>
            </a:r>
          </a:p>
          <a:p>
            <a:pPr>
              <a:buFont typeface="Wingdings 3" panose="05040102010807070707" pitchFamily="18" charset="2"/>
              <a:buChar char="u"/>
            </a:pPr>
            <a:r>
              <a:rPr lang="en-US" altLang="en-US" sz="2000" dirty="0"/>
              <a:t>Commonalities of Programs:</a:t>
            </a:r>
          </a:p>
          <a:p>
            <a:pPr lvl="1">
              <a:buFont typeface="Wingdings" panose="05000000000000000000" pitchFamily="2" charset="2"/>
              <a:buChar char="q"/>
            </a:pPr>
            <a:r>
              <a:rPr lang="en-US" altLang="en-US" sz="2000" dirty="0"/>
              <a:t>Students may have health plans.</a:t>
            </a:r>
          </a:p>
          <a:p>
            <a:pPr lvl="1">
              <a:buFont typeface="Wingdings" panose="05000000000000000000" pitchFamily="2" charset="2"/>
              <a:buChar char="q"/>
            </a:pPr>
            <a:r>
              <a:rPr lang="en-US" altLang="en-US" sz="2000" dirty="0"/>
              <a:t>All programs except Preschool and Transitional are K-21.</a:t>
            </a:r>
          </a:p>
          <a:p>
            <a:endParaRPr lang="en-US" alt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6FFBE58-D00A-4A8F-B5CE-2F4224A44B04}"/>
              </a:ext>
            </a:extLst>
          </p:cNvPr>
          <p:cNvSpPr>
            <a:spLocks noGrp="1"/>
          </p:cNvSpPr>
          <p:nvPr>
            <p:ph type="title"/>
          </p:nvPr>
        </p:nvSpPr>
        <p:spPr>
          <a:xfrm>
            <a:off x="152400" y="152400"/>
            <a:ext cx="6348413" cy="762000"/>
          </a:xfrm>
        </p:spPr>
        <p:txBody>
          <a:bodyPr/>
          <a:lstStyle/>
          <a:p>
            <a:pPr eaLnBrk="1" hangingPunct="1">
              <a:defRPr/>
            </a:pPr>
            <a:r>
              <a:rPr lang="en-US" altLang="en-US" sz="3400" b="1" u="sng" dirty="0">
                <a:effectLst>
                  <a:outerShdw blurRad="38100" dist="38100" dir="2700000" algn="tl">
                    <a:srgbClr val="000000">
                      <a:alpha val="43137"/>
                    </a:srgbClr>
                  </a:outerShdw>
                </a:effectLst>
              </a:rPr>
              <a:t>504’s, IEP’s &amp; Medical Plans </a:t>
            </a:r>
          </a:p>
        </p:txBody>
      </p:sp>
      <p:sp>
        <p:nvSpPr>
          <p:cNvPr id="3" name="Content Placeholder 2">
            <a:extLst>
              <a:ext uri="{FF2B5EF4-FFF2-40B4-BE49-F238E27FC236}">
                <a16:creationId xmlns:a16="http://schemas.microsoft.com/office/drawing/2014/main" id="{88F20E2D-5A86-4E53-8C25-09EDB8FA2BCD}"/>
              </a:ext>
            </a:extLst>
          </p:cNvPr>
          <p:cNvSpPr>
            <a:spLocks noGrp="1"/>
          </p:cNvSpPr>
          <p:nvPr>
            <p:ph idx="1"/>
          </p:nvPr>
        </p:nvSpPr>
        <p:spPr>
          <a:xfrm>
            <a:off x="304800" y="903288"/>
            <a:ext cx="6348413" cy="6242050"/>
          </a:xfrm>
        </p:spPr>
        <p:txBody>
          <a:bodyPr rtlCol="0">
            <a:noAutofit/>
          </a:bodyPr>
          <a:lstStyle/>
          <a:p>
            <a:pPr eaLnBrk="1" fontAlgn="auto" hangingPunct="1">
              <a:spcAft>
                <a:spcPts val="0"/>
              </a:spcAft>
              <a:buFont typeface="Wingdings 3" charset="2"/>
              <a:buChar char=""/>
              <a:defRPr/>
            </a:pPr>
            <a:r>
              <a:rPr lang="en-US" sz="1900" dirty="0">
                <a:solidFill>
                  <a:schemeClr val="tx1">
                    <a:lumMod val="75000"/>
                    <a:lumOff val="25000"/>
                  </a:schemeClr>
                </a:solidFill>
              </a:rPr>
              <a:t>What is a 504 plan and an IEP?</a:t>
            </a:r>
          </a:p>
          <a:p>
            <a:pPr lvl="1" eaLnBrk="1" fontAlgn="auto" hangingPunct="1">
              <a:spcAft>
                <a:spcPts val="0"/>
              </a:spcAft>
              <a:buFont typeface="Wingdings" panose="05000000000000000000" pitchFamily="2" charset="2"/>
              <a:buChar char="q"/>
              <a:defRPr/>
            </a:pPr>
            <a:r>
              <a:rPr lang="en-US" sz="1900" dirty="0">
                <a:solidFill>
                  <a:schemeClr val="tx1">
                    <a:lumMod val="75000"/>
                    <a:lumOff val="25000"/>
                  </a:schemeClr>
                </a:solidFill>
              </a:rPr>
              <a:t>A legal document with structures in place to meet the student’s educational needs.</a:t>
            </a:r>
          </a:p>
          <a:p>
            <a:pPr eaLnBrk="1" fontAlgn="auto" hangingPunct="1">
              <a:spcAft>
                <a:spcPts val="0"/>
              </a:spcAft>
              <a:buFont typeface="Wingdings 3" charset="2"/>
              <a:buChar char=""/>
              <a:defRPr/>
            </a:pPr>
            <a:r>
              <a:rPr lang="en-US" sz="1900" dirty="0">
                <a:solidFill>
                  <a:schemeClr val="tx1">
                    <a:lumMod val="75000"/>
                    <a:lumOff val="25000"/>
                  </a:schemeClr>
                </a:solidFill>
              </a:rPr>
              <a:t>What are medical plans?</a:t>
            </a:r>
          </a:p>
          <a:p>
            <a:pPr lvl="1" eaLnBrk="1" fontAlgn="auto" hangingPunct="1">
              <a:spcAft>
                <a:spcPts val="0"/>
              </a:spcAft>
              <a:buFont typeface="Wingdings" panose="05000000000000000000" pitchFamily="2" charset="2"/>
              <a:buChar char="q"/>
              <a:defRPr/>
            </a:pPr>
            <a:r>
              <a:rPr lang="en-US" sz="1900" dirty="0">
                <a:solidFill>
                  <a:schemeClr val="tx1">
                    <a:lumMod val="75000"/>
                    <a:lumOff val="25000"/>
                  </a:schemeClr>
                </a:solidFill>
              </a:rPr>
              <a:t>Medical plans are put in a place to safeguard students physical health issues.</a:t>
            </a:r>
          </a:p>
          <a:p>
            <a:pPr lvl="2" eaLnBrk="1" fontAlgn="auto" hangingPunct="1">
              <a:spcAft>
                <a:spcPts val="0"/>
              </a:spcAft>
              <a:buSzPct val="60000"/>
              <a:buFont typeface="Wingdings 3" panose="05040102010807070707" pitchFamily="18" charset="2"/>
              <a:buChar char="u"/>
              <a:defRPr/>
            </a:pPr>
            <a:r>
              <a:rPr lang="en-US" sz="1900" dirty="0">
                <a:solidFill>
                  <a:schemeClr val="tx1">
                    <a:lumMod val="75000"/>
                    <a:lumOff val="25000"/>
                  </a:schemeClr>
                </a:solidFill>
              </a:rPr>
              <a:t>Example: students with diabetes, peanut allergies, and asthma.</a:t>
            </a:r>
          </a:p>
          <a:p>
            <a:pPr lvl="1" eaLnBrk="1" fontAlgn="auto" hangingPunct="1">
              <a:spcAft>
                <a:spcPts val="0"/>
              </a:spcAft>
              <a:buFont typeface="Wingdings" panose="05000000000000000000" pitchFamily="2" charset="2"/>
              <a:buChar char="q"/>
              <a:defRPr/>
            </a:pPr>
            <a:r>
              <a:rPr lang="en-US" sz="1900" dirty="0">
                <a:solidFill>
                  <a:schemeClr val="tx1">
                    <a:lumMod val="75000"/>
                    <a:lumOff val="25000"/>
                  </a:schemeClr>
                </a:solidFill>
              </a:rPr>
              <a:t>Medical plans MUST be followed in the interest of student safety. </a:t>
            </a:r>
          </a:p>
          <a:p>
            <a:pPr eaLnBrk="1" fontAlgn="auto" hangingPunct="1">
              <a:spcAft>
                <a:spcPts val="0"/>
              </a:spcAft>
              <a:buFont typeface="Wingdings 3" charset="2"/>
              <a:buChar char=""/>
              <a:defRPr/>
            </a:pPr>
            <a:r>
              <a:rPr lang="en-US" sz="1900" dirty="0">
                <a:solidFill>
                  <a:schemeClr val="tx1">
                    <a:lumMod val="75000"/>
                    <a:lumOff val="25000"/>
                  </a:schemeClr>
                </a:solidFill>
              </a:rPr>
              <a:t>Other services that substitutes should be aware of </a:t>
            </a:r>
          </a:p>
          <a:p>
            <a:pPr lvl="1" eaLnBrk="1" fontAlgn="auto" hangingPunct="1">
              <a:spcAft>
                <a:spcPts val="0"/>
              </a:spcAft>
              <a:buFont typeface="Wingdings" panose="05000000000000000000" pitchFamily="2" charset="2"/>
              <a:buChar char="q"/>
              <a:defRPr/>
            </a:pPr>
            <a:r>
              <a:rPr lang="en-US" sz="1900" dirty="0">
                <a:solidFill>
                  <a:schemeClr val="tx1">
                    <a:lumMod val="75000"/>
                    <a:lumOff val="25000"/>
                  </a:schemeClr>
                </a:solidFill>
              </a:rPr>
              <a:t>Various types of therapy from an OT, PT, SLP, Counselor, Math and/or Reading intervention.</a:t>
            </a:r>
          </a:p>
          <a:p>
            <a:pPr lvl="2" eaLnBrk="1" fontAlgn="auto" hangingPunct="1">
              <a:spcAft>
                <a:spcPts val="0"/>
              </a:spcAft>
              <a:buSzPct val="60000"/>
              <a:buFont typeface="Wingdings 3" panose="05040102010807070707" pitchFamily="18" charset="2"/>
              <a:buChar char="u"/>
              <a:defRPr/>
            </a:pPr>
            <a:r>
              <a:rPr lang="en-US" sz="1900" dirty="0">
                <a:solidFill>
                  <a:schemeClr val="tx1">
                    <a:lumMod val="75000"/>
                    <a:lumOff val="25000"/>
                  </a:schemeClr>
                </a:solidFill>
              </a:rPr>
              <a:t>OT – Occupational Therapist</a:t>
            </a:r>
          </a:p>
          <a:p>
            <a:pPr lvl="2" eaLnBrk="1" fontAlgn="auto" hangingPunct="1">
              <a:spcAft>
                <a:spcPts val="0"/>
              </a:spcAft>
              <a:buSzPct val="60000"/>
              <a:buFont typeface="Wingdings 3" panose="05040102010807070707" pitchFamily="18" charset="2"/>
              <a:buChar char="u"/>
              <a:defRPr/>
            </a:pPr>
            <a:r>
              <a:rPr lang="en-US" sz="1900" dirty="0">
                <a:solidFill>
                  <a:schemeClr val="tx1">
                    <a:lumMod val="75000"/>
                    <a:lumOff val="25000"/>
                  </a:schemeClr>
                </a:solidFill>
              </a:rPr>
              <a:t>PT – Physical Therapist  </a:t>
            </a:r>
          </a:p>
          <a:p>
            <a:pPr lvl="2" eaLnBrk="1" fontAlgn="auto" hangingPunct="1">
              <a:spcAft>
                <a:spcPts val="0"/>
              </a:spcAft>
              <a:buSzPct val="60000"/>
              <a:buFont typeface="Wingdings 3" panose="05040102010807070707" pitchFamily="18" charset="2"/>
              <a:buChar char="u"/>
              <a:defRPr/>
            </a:pPr>
            <a:r>
              <a:rPr lang="en-US" sz="1900" dirty="0">
                <a:solidFill>
                  <a:schemeClr val="tx1">
                    <a:lumMod val="75000"/>
                    <a:lumOff val="25000"/>
                  </a:schemeClr>
                </a:solidFill>
              </a:rPr>
              <a:t>SLP – Speech Language Pathologist</a:t>
            </a:r>
            <a:r>
              <a:rPr lang="en-US" sz="2000" dirty="0">
                <a:solidFill>
                  <a:schemeClr val="tx1">
                    <a:lumMod val="75000"/>
                    <a:lumOff val="25000"/>
                  </a:schemeClr>
                </a:solidFill>
              </a:rP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E4FC-2E4B-4FFE-9F87-7D67262E0CC3}"/>
              </a:ext>
            </a:extLst>
          </p:cNvPr>
          <p:cNvSpPr>
            <a:spLocks noGrp="1"/>
          </p:cNvSpPr>
          <p:nvPr>
            <p:ph type="title"/>
          </p:nvPr>
        </p:nvSpPr>
        <p:spPr>
          <a:xfrm>
            <a:off x="381000" y="152400"/>
            <a:ext cx="6348413" cy="877888"/>
          </a:xfrm>
        </p:spPr>
        <p:txBody>
          <a:bodyPr/>
          <a:lstStyle/>
          <a:p>
            <a:pPr>
              <a:defRPr/>
            </a:pPr>
            <a:r>
              <a:rPr lang="en-US" b="1" u="sng" dirty="0">
                <a:effectLst>
                  <a:outerShdw blurRad="38100" dist="38100" dir="2700000" algn="tl">
                    <a:srgbClr val="000000">
                      <a:alpha val="43137"/>
                    </a:srgbClr>
                  </a:outerShdw>
                </a:effectLst>
              </a:rPr>
              <a:t>Program Types</a:t>
            </a:r>
          </a:p>
        </p:txBody>
      </p:sp>
      <p:sp>
        <p:nvSpPr>
          <p:cNvPr id="37891" name="Content Placeholder 2">
            <a:extLst>
              <a:ext uri="{FF2B5EF4-FFF2-40B4-BE49-F238E27FC236}">
                <a16:creationId xmlns:a16="http://schemas.microsoft.com/office/drawing/2014/main" id="{FCC99DF5-5D5B-453F-888C-41D043191816}"/>
              </a:ext>
            </a:extLst>
          </p:cNvPr>
          <p:cNvSpPr>
            <a:spLocks noGrp="1"/>
          </p:cNvSpPr>
          <p:nvPr>
            <p:ph idx="1"/>
          </p:nvPr>
        </p:nvSpPr>
        <p:spPr>
          <a:xfrm>
            <a:off x="381000" y="896938"/>
            <a:ext cx="7162800" cy="5064125"/>
          </a:xfrm>
        </p:spPr>
        <p:txBody>
          <a:bodyPr/>
          <a:lstStyle/>
          <a:p>
            <a:r>
              <a:rPr lang="en-US" altLang="en-US" sz="1700" b="1" dirty="0"/>
              <a:t>Early Learning – Preschool</a:t>
            </a:r>
          </a:p>
          <a:p>
            <a:pPr lvl="1">
              <a:buFont typeface="Wingdings" panose="05000000000000000000" pitchFamily="2" charset="2"/>
              <a:buChar char="q"/>
            </a:pPr>
            <a:r>
              <a:rPr lang="en-US" altLang="en-US" sz="1700" dirty="0"/>
              <a:t>Assist 3–5-year-old children with mild to severe disabilities to prepare for kindergarten or other elementary Special Education programs, including ECEAP.</a:t>
            </a:r>
          </a:p>
          <a:p>
            <a:pPr lvl="1">
              <a:buFont typeface="Wingdings" panose="05000000000000000000" pitchFamily="2" charset="2"/>
              <a:buChar char="q"/>
            </a:pPr>
            <a:r>
              <a:rPr lang="en-US" altLang="en-US" sz="1700" dirty="0"/>
              <a:t> The preschool curriculum focuses on increasing cognitive, communication, social, behavior, adaptive, and motor skills.</a:t>
            </a:r>
          </a:p>
          <a:p>
            <a:pPr lvl="1">
              <a:buFont typeface="Wingdings" panose="05000000000000000000" pitchFamily="2" charset="2"/>
              <a:buChar char="q"/>
            </a:pPr>
            <a:r>
              <a:rPr lang="en-US" altLang="en-US" sz="1700" dirty="0"/>
              <a:t>Preschool classrooms are generally staffed with 1 teacher, 2 paras and 12 students.</a:t>
            </a:r>
          </a:p>
          <a:p>
            <a:pPr>
              <a:buFont typeface="Wingdings 3" panose="05040102010807070707" pitchFamily="18" charset="2"/>
              <a:buChar char="u"/>
            </a:pPr>
            <a:r>
              <a:rPr lang="en-US" altLang="en-US" sz="1700" b="1" dirty="0"/>
              <a:t>Resource Room</a:t>
            </a:r>
          </a:p>
          <a:p>
            <a:pPr lvl="1">
              <a:buFont typeface="Wingdings" panose="05000000000000000000" pitchFamily="2" charset="2"/>
              <a:buChar char="q"/>
            </a:pPr>
            <a:r>
              <a:rPr lang="en-US" altLang="en-US" sz="1700" dirty="0"/>
              <a:t>Resource services provide specially designed instruction in reading, math, writing, and behavior/social skills and may be supported in the general education classroom and/or special education classroom.</a:t>
            </a:r>
          </a:p>
          <a:p>
            <a:pPr lvl="1">
              <a:buFont typeface="Wingdings" panose="05000000000000000000" pitchFamily="2" charset="2"/>
              <a:buChar char="q"/>
            </a:pPr>
            <a:r>
              <a:rPr lang="en-US" altLang="en-US" sz="1700" dirty="0"/>
              <a:t>Students served in these programs experience disabilities such as health impairments, autism, learning disabilities, intellectual disabilities, and emotional behavior disorders.</a:t>
            </a:r>
          </a:p>
          <a:p>
            <a:pPr lvl="1">
              <a:buFont typeface="Wingdings" panose="05000000000000000000" pitchFamily="2" charset="2"/>
              <a:buChar char="q"/>
            </a:pPr>
            <a:r>
              <a:rPr lang="en-US" altLang="en-US" sz="1700" dirty="0"/>
              <a:t>Resource classrooms are generally staffed with 1 teacher, 1-2 paras and 32 students.</a:t>
            </a:r>
          </a:p>
          <a:p>
            <a:pPr>
              <a:buFont typeface="Wingdings 3" panose="05040102010807070707" pitchFamily="18" charset="2"/>
              <a:buChar char="u"/>
            </a:pPr>
            <a:endParaRPr lang="en-US" altLang="en-US" dirty="0"/>
          </a:p>
          <a:p>
            <a:endParaRPr lang="en-US" alt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4FCA-A2FB-47E1-AD02-9F6C9D6157A0}"/>
              </a:ext>
            </a:extLst>
          </p:cNvPr>
          <p:cNvSpPr>
            <a:spLocks noGrp="1"/>
          </p:cNvSpPr>
          <p:nvPr>
            <p:ph type="title"/>
          </p:nvPr>
        </p:nvSpPr>
        <p:spPr>
          <a:xfrm>
            <a:off x="457200" y="152400"/>
            <a:ext cx="6348413" cy="838200"/>
          </a:xfrm>
        </p:spPr>
        <p:txBody>
          <a:bodyPr/>
          <a:lstStyle/>
          <a:p>
            <a:pPr>
              <a:defRPr/>
            </a:pPr>
            <a:r>
              <a:rPr lang="en-US" b="1" u="sng" dirty="0">
                <a:effectLst>
                  <a:outerShdw blurRad="38100" dist="38100" dir="2700000" algn="tl">
                    <a:srgbClr val="000000">
                      <a:alpha val="43137"/>
                    </a:srgbClr>
                  </a:outerShdw>
                </a:effectLst>
              </a:rPr>
              <a:t>Program Types</a:t>
            </a:r>
            <a:endParaRPr lang="en-US" dirty="0"/>
          </a:p>
        </p:txBody>
      </p:sp>
      <p:sp>
        <p:nvSpPr>
          <p:cNvPr id="3" name="Content Placeholder 2">
            <a:extLst>
              <a:ext uri="{FF2B5EF4-FFF2-40B4-BE49-F238E27FC236}">
                <a16:creationId xmlns:a16="http://schemas.microsoft.com/office/drawing/2014/main" id="{591C0C5D-DBDF-4837-A635-912BCAE4258F}"/>
              </a:ext>
            </a:extLst>
          </p:cNvPr>
          <p:cNvSpPr>
            <a:spLocks noGrp="1"/>
          </p:cNvSpPr>
          <p:nvPr>
            <p:ph idx="1"/>
          </p:nvPr>
        </p:nvSpPr>
        <p:spPr>
          <a:xfrm>
            <a:off x="228600" y="968375"/>
            <a:ext cx="7543800" cy="5867400"/>
          </a:xfrm>
        </p:spPr>
        <p:txBody>
          <a:bodyPr/>
          <a:lstStyle/>
          <a:p>
            <a:pPr>
              <a:defRPr/>
            </a:pPr>
            <a:r>
              <a:rPr lang="en-US" sz="1600" b="1" dirty="0"/>
              <a:t>BI -  Behavior Intervention </a:t>
            </a:r>
          </a:p>
          <a:p>
            <a:pPr lvl="1">
              <a:buFont typeface="Wingdings" panose="05000000000000000000" pitchFamily="2" charset="2"/>
              <a:buChar char="q"/>
              <a:defRPr/>
            </a:pPr>
            <a:r>
              <a:rPr lang="en-US" dirty="0">
                <a:solidFill>
                  <a:schemeClr val="tx1"/>
                </a:solidFill>
              </a:rPr>
              <a:t>Behavior Intervention Programs (BI) serve students who qualify for special education services or are 504 eligible who have emotional and behavioral difficulties. </a:t>
            </a:r>
          </a:p>
          <a:p>
            <a:pPr lvl="1">
              <a:buFont typeface="Wingdings" panose="05000000000000000000" pitchFamily="2" charset="2"/>
              <a:buChar char="q"/>
              <a:defRPr/>
            </a:pPr>
            <a:r>
              <a:rPr lang="en-US" dirty="0">
                <a:solidFill>
                  <a:schemeClr val="tx1"/>
                </a:solidFill>
              </a:rPr>
              <a:t>These students require intensive interventions related to social, and emotional behaviors in addition to academic support. </a:t>
            </a:r>
          </a:p>
          <a:p>
            <a:pPr lvl="1">
              <a:buFont typeface="Wingdings" panose="05000000000000000000" pitchFamily="2" charset="2"/>
              <a:buChar char="q"/>
              <a:defRPr/>
            </a:pPr>
            <a:r>
              <a:rPr lang="en-US" dirty="0">
                <a:solidFill>
                  <a:schemeClr val="tx1"/>
                </a:solidFill>
              </a:rPr>
              <a:t>BI classrooms are generally staffed with 1 teacher, 1.5 paras and 10 students.</a:t>
            </a:r>
          </a:p>
          <a:p>
            <a:pPr>
              <a:buFont typeface="Wingdings 3" panose="05040102010807070707" pitchFamily="18" charset="2"/>
              <a:buChar char="u"/>
              <a:defRPr/>
            </a:pPr>
            <a:r>
              <a:rPr lang="en-US" sz="1600" b="1" dirty="0"/>
              <a:t>DI – Designed Instruction </a:t>
            </a:r>
          </a:p>
          <a:p>
            <a:pPr lvl="1">
              <a:buFont typeface="Wingdings" panose="05000000000000000000" pitchFamily="2" charset="2"/>
              <a:buChar char="q"/>
              <a:defRPr/>
            </a:pPr>
            <a:r>
              <a:rPr lang="en-US" dirty="0"/>
              <a:t>Designed Instruction (DI) programs provide a self-contained classroom setting for students who have moderate to severe intellectual disabilities and delays in adaptive behavior. </a:t>
            </a:r>
          </a:p>
          <a:p>
            <a:pPr lvl="1">
              <a:buFont typeface="Wingdings" panose="05000000000000000000" pitchFamily="2" charset="2"/>
              <a:buChar char="q"/>
              <a:defRPr/>
            </a:pPr>
            <a:r>
              <a:rPr lang="en-US" dirty="0"/>
              <a:t>The curriculum focuses on functional skills in the following areas: communication, daily living, social and academics.</a:t>
            </a:r>
          </a:p>
          <a:p>
            <a:pPr lvl="1">
              <a:buFont typeface="Wingdings" panose="05000000000000000000" pitchFamily="2" charset="2"/>
              <a:buChar char="q"/>
              <a:defRPr/>
            </a:pPr>
            <a:r>
              <a:rPr lang="en-US" dirty="0"/>
              <a:t>Community access, vocational and transition skills are provided at the high school level. </a:t>
            </a:r>
          </a:p>
          <a:p>
            <a:pPr lvl="1">
              <a:buFont typeface="Wingdings" panose="05000000000000000000" pitchFamily="2" charset="2"/>
              <a:buChar char="q"/>
              <a:defRPr/>
            </a:pPr>
            <a:r>
              <a:rPr lang="en-US" dirty="0"/>
              <a:t>DI classrooms are generally staffed with 1 teacher, 2 paras and 10 students.</a:t>
            </a:r>
          </a:p>
          <a:p>
            <a:pPr lvl="1">
              <a:buFont typeface="Wingdings" panose="05000000000000000000" pitchFamily="2" charset="2"/>
              <a:buChar char="q"/>
              <a:defRPr/>
            </a:pPr>
            <a:endParaRPr lang="en-US" sz="1500" dirty="0"/>
          </a:p>
          <a:p>
            <a:pPr marL="0" indent="0">
              <a:buFont typeface="Wingdings 3" panose="05040102010807070707" pitchFamily="18" charset="2"/>
              <a:buNone/>
              <a:defRPr/>
            </a:pPr>
            <a:endParaRPr lang="en-US" b="1" dirty="0"/>
          </a:p>
          <a:p>
            <a:pPr>
              <a:defRPr/>
            </a:pPr>
            <a:endParaRPr lang="en-US" b="1"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6B40-A3F4-47D3-8D23-776EE6A171DB}"/>
              </a:ext>
            </a:extLst>
          </p:cNvPr>
          <p:cNvSpPr>
            <a:spLocks noGrp="1"/>
          </p:cNvSpPr>
          <p:nvPr>
            <p:ph type="title"/>
          </p:nvPr>
        </p:nvSpPr>
        <p:spPr>
          <a:xfrm>
            <a:off x="381000" y="155575"/>
            <a:ext cx="6348413" cy="911225"/>
          </a:xfrm>
        </p:spPr>
        <p:txBody>
          <a:bodyPr/>
          <a:lstStyle/>
          <a:p>
            <a:pPr>
              <a:defRPr/>
            </a:pPr>
            <a:r>
              <a:rPr lang="en-US" b="1" u="sng" dirty="0">
                <a:effectLst>
                  <a:outerShdw blurRad="38100" dist="38100" dir="2700000" algn="tl">
                    <a:srgbClr val="000000">
                      <a:alpha val="43137"/>
                    </a:srgbClr>
                  </a:outerShdw>
                </a:effectLst>
              </a:rPr>
              <a:t>Program Types</a:t>
            </a:r>
            <a:endParaRPr lang="en-US" dirty="0"/>
          </a:p>
        </p:txBody>
      </p:sp>
      <p:sp>
        <p:nvSpPr>
          <p:cNvPr id="39939" name="Content Placeholder 2">
            <a:extLst>
              <a:ext uri="{FF2B5EF4-FFF2-40B4-BE49-F238E27FC236}">
                <a16:creationId xmlns:a16="http://schemas.microsoft.com/office/drawing/2014/main" id="{2A0C277E-01D2-41A8-A594-DCEE2842D830}"/>
              </a:ext>
            </a:extLst>
          </p:cNvPr>
          <p:cNvSpPr>
            <a:spLocks noGrp="1"/>
          </p:cNvSpPr>
          <p:nvPr>
            <p:ph idx="1"/>
          </p:nvPr>
        </p:nvSpPr>
        <p:spPr>
          <a:xfrm>
            <a:off x="304800" y="912813"/>
            <a:ext cx="7467600" cy="5791200"/>
          </a:xfrm>
        </p:spPr>
        <p:txBody>
          <a:bodyPr/>
          <a:lstStyle/>
          <a:p>
            <a:r>
              <a:rPr lang="en-US" altLang="en-US" sz="1700" b="1" dirty="0"/>
              <a:t>CIP (Comprehensive Intervention Program – Formerly MHOH)</a:t>
            </a:r>
          </a:p>
          <a:p>
            <a:pPr lvl="1">
              <a:buFont typeface="Wingdings" panose="05000000000000000000" pitchFamily="2" charset="2"/>
              <a:buChar char="q"/>
            </a:pPr>
            <a:r>
              <a:rPr lang="en-US" altLang="en-US" dirty="0"/>
              <a:t>CIP Programs serve students with severe to profound intellectual disabilities &amp; significant physical impairments. </a:t>
            </a:r>
          </a:p>
          <a:p>
            <a:pPr lvl="1">
              <a:buFont typeface="Wingdings" panose="05000000000000000000" pitchFamily="2" charset="2"/>
              <a:buChar char="q"/>
            </a:pPr>
            <a:r>
              <a:rPr lang="en-US" altLang="en-US" dirty="0"/>
              <a:t>These programs focus on functional communication, cognitive, and motor skill development. Students are involved in a wide variety of school programs and activities.</a:t>
            </a:r>
          </a:p>
          <a:p>
            <a:pPr lvl="1">
              <a:buFont typeface="Wingdings" panose="05000000000000000000" pitchFamily="2" charset="2"/>
              <a:buChar char="q"/>
            </a:pPr>
            <a:r>
              <a:rPr lang="en-US" altLang="en-US" dirty="0"/>
              <a:t>CIP classrooms are generally staffed with 1 teacher, 2-3 paras and 8 students.</a:t>
            </a:r>
          </a:p>
          <a:p>
            <a:pPr>
              <a:buFont typeface="Wingdings 3" panose="05040102010807070707" pitchFamily="18" charset="2"/>
              <a:buChar char="u"/>
            </a:pPr>
            <a:r>
              <a:rPr lang="en-US" altLang="en-US" sz="1700" b="1" dirty="0"/>
              <a:t>ABLE – Autism Behavior Learning Environment</a:t>
            </a:r>
          </a:p>
          <a:p>
            <a:pPr lvl="1">
              <a:buFont typeface="Wingdings" panose="05000000000000000000" pitchFamily="2" charset="2"/>
              <a:buChar char="q"/>
            </a:pPr>
            <a:r>
              <a:rPr lang="en-US" altLang="en-US" dirty="0">
                <a:solidFill>
                  <a:schemeClr val="tx1"/>
                </a:solidFill>
              </a:rPr>
              <a:t>Autism Programs provide a continuum of supports to include behavior interventions, academic, social cognitive and communication skill development within the context of general classroom with occasional pullout. </a:t>
            </a:r>
          </a:p>
          <a:p>
            <a:pPr lvl="1">
              <a:buFont typeface="Wingdings" panose="05000000000000000000" pitchFamily="2" charset="2"/>
              <a:buChar char="q"/>
            </a:pPr>
            <a:r>
              <a:rPr lang="en-US" altLang="en-US" dirty="0">
                <a:solidFill>
                  <a:schemeClr val="tx1"/>
                </a:solidFill>
              </a:rPr>
              <a:t>The program focus is teaching social skills, independence skills and emotional regulation skills within the context of general classroom with occasional pullout.  </a:t>
            </a:r>
          </a:p>
          <a:p>
            <a:pPr lvl="1">
              <a:buFont typeface="Wingdings" panose="05000000000000000000" pitchFamily="2" charset="2"/>
              <a:buChar char="q"/>
            </a:pPr>
            <a:r>
              <a:rPr lang="en-US" altLang="en-US" dirty="0">
                <a:solidFill>
                  <a:schemeClr val="tx1"/>
                </a:solidFill>
              </a:rPr>
              <a:t>ABLE classrooms are generally staffed with 1 teacher, 3 paras and 8 students.</a:t>
            </a:r>
          </a:p>
          <a:p>
            <a:pPr>
              <a:buFont typeface="Wingdings 3" panose="05040102010807070707" pitchFamily="18" charset="2"/>
              <a:buChar char="u"/>
            </a:pPr>
            <a:endParaRPr lang="en-US" altLang="en-US" b="1" dirty="0"/>
          </a:p>
          <a:p>
            <a:pPr lvl="1">
              <a:buFont typeface="Wingdings" panose="05000000000000000000" pitchFamily="2" charset="2"/>
              <a:buChar char="q"/>
            </a:pPr>
            <a:endParaRPr lang="en-US" altLang="en-US" dirty="0"/>
          </a:p>
          <a:p>
            <a:endParaRPr lang="en-US" altLang="en-US" dirty="0"/>
          </a:p>
          <a:p>
            <a:endParaRPr lang="en-US" alt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C9B2-F2CA-43AF-9E3D-014DFCC4035E}"/>
              </a:ext>
            </a:extLst>
          </p:cNvPr>
          <p:cNvSpPr>
            <a:spLocks noGrp="1"/>
          </p:cNvSpPr>
          <p:nvPr>
            <p:ph type="title"/>
          </p:nvPr>
        </p:nvSpPr>
        <p:spPr>
          <a:xfrm>
            <a:off x="228600" y="155575"/>
            <a:ext cx="6348413" cy="758825"/>
          </a:xfrm>
        </p:spPr>
        <p:txBody>
          <a:bodyPr/>
          <a:lstStyle/>
          <a:p>
            <a:pPr>
              <a:defRPr/>
            </a:pPr>
            <a:r>
              <a:rPr lang="en-US" b="1" u="sng" dirty="0">
                <a:effectLst>
                  <a:outerShdw blurRad="38100" dist="38100" dir="2700000" algn="tl">
                    <a:srgbClr val="000000">
                      <a:alpha val="43137"/>
                    </a:srgbClr>
                  </a:outerShdw>
                </a:effectLst>
              </a:rPr>
              <a:t>Program Types - Transitions</a:t>
            </a:r>
            <a:endParaRPr lang="en-US" dirty="0"/>
          </a:p>
        </p:txBody>
      </p:sp>
      <p:sp>
        <p:nvSpPr>
          <p:cNvPr id="3" name="Content Placeholder 2">
            <a:extLst>
              <a:ext uri="{FF2B5EF4-FFF2-40B4-BE49-F238E27FC236}">
                <a16:creationId xmlns:a16="http://schemas.microsoft.com/office/drawing/2014/main" id="{DC27321C-ADB2-46F1-941F-11FF4E9DB51D}"/>
              </a:ext>
            </a:extLst>
          </p:cNvPr>
          <p:cNvSpPr>
            <a:spLocks noGrp="1"/>
          </p:cNvSpPr>
          <p:nvPr>
            <p:ph idx="1"/>
          </p:nvPr>
        </p:nvSpPr>
        <p:spPr>
          <a:xfrm>
            <a:off x="228600" y="952500"/>
            <a:ext cx="7543800" cy="5749925"/>
          </a:xfrm>
        </p:spPr>
        <p:txBody>
          <a:bodyPr/>
          <a:lstStyle/>
          <a:p>
            <a:pPr marL="0" indent="0">
              <a:buFont typeface="Wingdings 3" panose="05040102010807070707" pitchFamily="18" charset="2"/>
              <a:buNone/>
              <a:defRPr/>
            </a:pPr>
            <a:r>
              <a:rPr lang="en-US" sz="1600" dirty="0"/>
              <a:t>These are designed to assist students with disabilities ages 19 through 21 in developing vocational and personal independence so that they will be successful upon graduation from high school. All three programs work closely with adult community agencies.</a:t>
            </a:r>
          </a:p>
          <a:p>
            <a:pPr>
              <a:buFont typeface="Wingdings 3" panose="05040102010807070707" pitchFamily="18" charset="2"/>
              <a:buChar char="u"/>
              <a:defRPr/>
            </a:pPr>
            <a:r>
              <a:rPr lang="en-US" sz="1600" b="1" dirty="0"/>
              <a:t>STEP Secondary Transition Education Program </a:t>
            </a:r>
            <a:r>
              <a:rPr lang="en-US" sz="1600" dirty="0"/>
              <a:t>– Provides intensive supported services for access to instructional and vocational activities in the community supporting the final years of transition.</a:t>
            </a:r>
          </a:p>
          <a:p>
            <a:pPr marL="0" indent="0">
              <a:buFont typeface="Wingdings 3" panose="05040102010807070707" pitchFamily="18" charset="2"/>
              <a:buNone/>
              <a:defRPr/>
            </a:pPr>
            <a:endParaRPr lang="en-US" sz="1600" dirty="0"/>
          </a:p>
          <a:p>
            <a:pPr>
              <a:buFont typeface="Wingdings 3" panose="05040102010807070707" pitchFamily="18" charset="2"/>
              <a:buChar char="u"/>
              <a:defRPr/>
            </a:pPr>
            <a:r>
              <a:rPr lang="en-US" sz="1600" b="1" dirty="0"/>
              <a:t>IMAGES program </a:t>
            </a:r>
            <a:r>
              <a:rPr lang="en-US" sz="1600" dirty="0"/>
              <a:t>is located on the Spokane Community College campus and provides a community-based learning environment for students who have intellectual disabilities ages 19 through 21. </a:t>
            </a:r>
          </a:p>
          <a:p>
            <a:pPr lvl="1">
              <a:buFont typeface="Wingdings" panose="05000000000000000000" pitchFamily="2" charset="2"/>
              <a:buChar char="q"/>
              <a:defRPr/>
            </a:pPr>
            <a:r>
              <a:rPr lang="en-US" dirty="0"/>
              <a:t>Students enrolled in this program take PACE classes on campus and work independently as part of their educational program. </a:t>
            </a:r>
          </a:p>
          <a:p>
            <a:pPr marL="457200" lvl="1" indent="0">
              <a:buFont typeface="Wingdings 3" panose="05040102010807070707" pitchFamily="18" charset="2"/>
              <a:buNone/>
              <a:defRPr/>
            </a:pPr>
            <a:endParaRPr lang="en-US" dirty="0"/>
          </a:p>
          <a:p>
            <a:pPr>
              <a:buFont typeface="Wingdings 3" panose="05040102010807070707" pitchFamily="18" charset="2"/>
              <a:buChar char="u"/>
              <a:defRPr/>
            </a:pPr>
            <a:r>
              <a:rPr lang="en-US" sz="1600" b="1" dirty="0"/>
              <a:t>PROJECT SEARCH </a:t>
            </a:r>
            <a:r>
              <a:rPr lang="en-US" sz="1600" dirty="0"/>
              <a:t>provides vocational opportunities immersed and integrated at Providence Sacred Heart Medical Center. </a:t>
            </a:r>
          </a:p>
          <a:p>
            <a:pPr lvl="1">
              <a:buFont typeface="Wingdings" panose="05000000000000000000" pitchFamily="2" charset="2"/>
              <a:buChar char="q"/>
              <a:defRPr/>
            </a:pPr>
            <a:r>
              <a:rPr lang="en-US" dirty="0"/>
              <a:t>This is a one-year transition program serving students in their final year. Students experience student internships in 2-3 vocational rotations.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4CF5179-CFFF-4036-A5A5-CD485AF5BFA5}"/>
              </a:ext>
            </a:extLst>
          </p:cNvPr>
          <p:cNvSpPr>
            <a:spLocks noGrp="1"/>
          </p:cNvSpPr>
          <p:nvPr>
            <p:ph type="title"/>
          </p:nvPr>
        </p:nvSpPr>
        <p:spPr>
          <a:xfrm>
            <a:off x="152400" y="457200"/>
            <a:ext cx="7216775" cy="6149975"/>
          </a:xfrm>
        </p:spPr>
        <p:txBody>
          <a:bodyPr/>
          <a:lstStyle/>
          <a:p>
            <a:pPr algn="ctr" eaLnBrk="1" hangingPunct="1">
              <a:defRPr/>
            </a:pPr>
            <a:r>
              <a:rPr lang="en-US" altLang="en-US" sz="4800" b="1" u="sng" dirty="0">
                <a:effectLst>
                  <a:outerShdw blurRad="38100" dist="38100" dir="2700000" algn="tl">
                    <a:srgbClr val="000000">
                      <a:alpha val="43137"/>
                    </a:srgbClr>
                  </a:outerShdw>
                </a:effectLst>
              </a:rPr>
              <a:t>Paraeducator Substitute What to Expect </a:t>
            </a:r>
            <a:br>
              <a:rPr lang="en-US" altLang="en-US" sz="3300" dirty="0"/>
            </a:br>
            <a:br>
              <a:rPr lang="en-US" altLang="en-US" sz="3300" i="1" dirty="0">
                <a:latin typeface="+mn-lt"/>
              </a:rPr>
            </a:br>
            <a:r>
              <a:rPr lang="en-US" sz="2200" i="1" dirty="0">
                <a:solidFill>
                  <a:schemeClr val="tx1">
                    <a:lumMod val="75000"/>
                    <a:lumOff val="25000"/>
                  </a:schemeClr>
                </a:solidFill>
                <a:latin typeface="+mn-lt"/>
              </a:rPr>
              <a:t>“Classroom management is the wide variety of skills and techniques that teachers use to keep students organized, orderly, focused, attentive, on task, and academically productive during a class.”</a:t>
            </a:r>
            <a:br>
              <a:rPr lang="en-US" dirty="0">
                <a:solidFill>
                  <a:schemeClr val="tx1">
                    <a:lumMod val="75000"/>
                    <a:lumOff val="25000"/>
                  </a:schemeClr>
                </a:solidFill>
                <a:highlight>
                  <a:srgbClr val="FFFF00"/>
                </a:highlight>
                <a:latin typeface="Rockwell Light" panose="02040303020102020203" pitchFamily="18" charset="0"/>
              </a:rPr>
            </a:br>
            <a:br>
              <a:rPr lang="en-US" altLang="en-US" sz="3300" dirty="0">
                <a:highlight>
                  <a:srgbClr val="FFFF00"/>
                </a:highlight>
              </a:rPr>
            </a:br>
            <a:br>
              <a:rPr lang="en-US" altLang="en-US" sz="3300" dirty="0"/>
            </a:br>
            <a:br>
              <a:rPr lang="en-US" altLang="en-US" sz="3300" dirty="0"/>
            </a:br>
            <a:br>
              <a:rPr lang="en-US" altLang="en-US" sz="3300" dirty="0"/>
            </a:br>
            <a:endParaRPr lang="en-US" altLang="en-US" sz="2800" i="1" dirty="0">
              <a:solidFill>
                <a:schemeClr val="tx1"/>
              </a:solidFill>
            </a:endParaRPr>
          </a:p>
        </p:txBody>
      </p:sp>
      <p:pic>
        <p:nvPicPr>
          <p:cNvPr id="41987" name="Picture 2">
            <a:extLst>
              <a:ext uri="{FF2B5EF4-FFF2-40B4-BE49-F238E27FC236}">
                <a16:creationId xmlns:a16="http://schemas.microsoft.com/office/drawing/2014/main" id="{AD616A2D-0D5F-4057-9F32-FAF333EF3A9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4535488"/>
            <a:ext cx="6096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75099EF-0C2A-4E80-A765-AEF1FAAE13FE}"/>
              </a:ext>
            </a:extLst>
          </p:cNvPr>
          <p:cNvSpPr>
            <a:spLocks noGrp="1"/>
          </p:cNvSpPr>
          <p:nvPr>
            <p:ph type="title"/>
          </p:nvPr>
        </p:nvSpPr>
        <p:spPr>
          <a:xfrm>
            <a:off x="609600" y="228600"/>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Preparing for your Day</a:t>
            </a:r>
          </a:p>
        </p:txBody>
      </p:sp>
      <p:sp>
        <p:nvSpPr>
          <p:cNvPr id="3" name="Content Placeholder 2">
            <a:extLst>
              <a:ext uri="{FF2B5EF4-FFF2-40B4-BE49-F238E27FC236}">
                <a16:creationId xmlns:a16="http://schemas.microsoft.com/office/drawing/2014/main" id="{7CD8511A-4017-4718-916E-948538CBC8F3}"/>
              </a:ext>
            </a:extLst>
          </p:cNvPr>
          <p:cNvSpPr>
            <a:spLocks noGrp="1"/>
          </p:cNvSpPr>
          <p:nvPr>
            <p:ph idx="1"/>
          </p:nvPr>
        </p:nvSpPr>
        <p:spPr>
          <a:xfrm>
            <a:off x="457200" y="1389691"/>
            <a:ext cx="6172200" cy="5486400"/>
          </a:xfrm>
        </p:spPr>
        <p:txBody>
          <a:bodyPr rtlCol="0">
            <a:noAutofit/>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Know the start time of your assignment – double-check Frontline to ensure you are still assigned.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Know where you are going and pre-determine your route.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Dress appropriately</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Follow the instructions provided and ask questions when necessary.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Have a positive can-do attitude.</a:t>
            </a: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a:p>
            <a:pPr marL="0" indent="0" eaLnBrk="1" fontAlgn="auto" hangingPunct="1">
              <a:spcAft>
                <a:spcPts val="0"/>
              </a:spcAft>
              <a:buFont typeface="Wingdings 3" panose="05040102010807070707" pitchFamily="18" charset="2"/>
              <a:buNone/>
              <a:defRPr/>
            </a:pPr>
            <a:endParaRPr lang="en-US" altLang="en-US" sz="19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1900" dirty="0">
              <a:solidFill>
                <a:schemeClr val="tx1">
                  <a:lumMod val="75000"/>
                  <a:lumOff val="25000"/>
                </a:schemeClr>
              </a:solidFill>
            </a:endParaRPr>
          </a:p>
        </p:txBody>
      </p:sp>
      <p:pic>
        <p:nvPicPr>
          <p:cNvPr id="10242" name="Picture 2" descr="100+ Alarm Clock Pictures | Download Free Images on Unsplash">
            <a:extLst>
              <a:ext uri="{FF2B5EF4-FFF2-40B4-BE49-F238E27FC236}">
                <a16:creationId xmlns:a16="http://schemas.microsoft.com/office/drawing/2014/main" id="{E1279B99-3520-41E2-B209-927268D8E11E}"/>
              </a:ext>
            </a:extLst>
          </p:cNvPr>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4191000" y="1600200"/>
            <a:ext cx="7034930" cy="396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350E8F16-7AB7-4716-95B4-CAEA404E89B5}"/>
              </a:ext>
            </a:extLst>
          </p:cNvPr>
          <p:cNvSpPr>
            <a:spLocks noGrp="1"/>
          </p:cNvSpPr>
          <p:nvPr>
            <p:ph idx="1"/>
          </p:nvPr>
        </p:nvSpPr>
        <p:spPr>
          <a:xfrm>
            <a:off x="3810000" y="1447800"/>
            <a:ext cx="4267200" cy="5181600"/>
          </a:xfrm>
        </p:spPr>
        <p:txBody>
          <a:bodyPr>
            <a:normAutofit lnSpcReduction="10000"/>
          </a:bodyPr>
          <a:lstStyle/>
          <a:p>
            <a:pPr marL="0" indent="0">
              <a:spcAft>
                <a:spcPts val="1200"/>
              </a:spcAft>
              <a:buNone/>
            </a:pPr>
            <a:r>
              <a:rPr lang="en-US" altLang="en-US" sz="1500" dirty="0"/>
              <a:t>High School 	7:30 AM – 3:00 PM (11:15)</a:t>
            </a:r>
          </a:p>
          <a:p>
            <a:pPr marL="0" indent="0">
              <a:spcAft>
                <a:spcPts val="1200"/>
              </a:spcAft>
              <a:buNone/>
            </a:pPr>
            <a:r>
              <a:rPr lang="en-US" altLang="en-US" sz="1500" dirty="0"/>
              <a:t>Elementary	8:00 AM – 3:30 PM (11:45) </a:t>
            </a:r>
          </a:p>
          <a:p>
            <a:pPr marL="0" indent="0">
              <a:spcAft>
                <a:spcPts val="1200"/>
              </a:spcAft>
              <a:buNone/>
            </a:pPr>
            <a:r>
              <a:rPr lang="en-US" altLang="en-US" sz="1500" dirty="0"/>
              <a:t>Middle School 	8:30 AM – 4:00 PM (12:15)</a:t>
            </a:r>
            <a:br>
              <a:rPr lang="en-US" altLang="en-US" sz="1500" dirty="0"/>
            </a:br>
            <a:endParaRPr lang="en-US" altLang="en-US" sz="1100" dirty="0"/>
          </a:p>
          <a:p>
            <a:pPr eaLnBrk="1" hangingPunct="1">
              <a:lnSpc>
                <a:spcPct val="90000"/>
              </a:lnSpc>
            </a:pPr>
            <a:r>
              <a:rPr lang="en-US" altLang="en-US" sz="1500" dirty="0"/>
              <a:t>Late Start Mondays – only applies to students!</a:t>
            </a:r>
          </a:p>
          <a:p>
            <a:pPr eaLnBrk="1" hangingPunct="1">
              <a:lnSpc>
                <a:spcPct val="90000"/>
              </a:lnSpc>
            </a:pPr>
            <a:r>
              <a:rPr lang="en-US" altLang="en-US" sz="1500" dirty="0"/>
              <a:t>Arriving early is always advantageous.  </a:t>
            </a:r>
          </a:p>
          <a:p>
            <a:pPr eaLnBrk="1" hangingPunct="1">
              <a:lnSpc>
                <a:spcPct val="90000"/>
              </a:lnSpc>
            </a:pPr>
            <a:r>
              <a:rPr lang="en-US" altLang="en-US" sz="1500" dirty="0"/>
              <a:t>Split assignments can be difficult. </a:t>
            </a:r>
          </a:p>
          <a:p>
            <a:pPr eaLnBrk="1" hangingPunct="1">
              <a:spcAft>
                <a:spcPts val="1200"/>
              </a:spcAft>
            </a:pPr>
            <a:r>
              <a:rPr lang="en-US" altLang="en-US" sz="1500" dirty="0"/>
              <a:t>Running Late?  Call to alert the Office         Manager or call the Sub Desk so we don’t worry about you!</a:t>
            </a:r>
            <a:endParaRPr lang="en-US" altLang="en-US" sz="1100" dirty="0"/>
          </a:p>
          <a:p>
            <a:pPr lvl="1" eaLnBrk="1" hangingPunct="1">
              <a:lnSpc>
                <a:spcPct val="90000"/>
              </a:lnSpc>
              <a:buFont typeface="Wingdings" panose="05000000000000000000" pitchFamily="2" charset="2"/>
              <a:buChar char="q"/>
            </a:pPr>
            <a:endParaRPr lang="en-US" altLang="en-US" sz="1100" dirty="0"/>
          </a:p>
          <a:p>
            <a:pPr marL="0" indent="0" algn="ctr">
              <a:lnSpc>
                <a:spcPct val="120000"/>
              </a:lnSpc>
              <a:buNone/>
            </a:pPr>
            <a:r>
              <a:rPr lang="en-US" altLang="en-US" sz="2200" b="1" dirty="0">
                <a:solidFill>
                  <a:srgbClr val="137F28"/>
                </a:solidFill>
                <a:effectLst>
                  <a:outerShdw blurRad="38100" dist="38100" dir="2700000" algn="tl">
                    <a:srgbClr val="000000">
                      <a:alpha val="43137"/>
                    </a:srgbClr>
                  </a:outerShdw>
                </a:effectLst>
              </a:rPr>
              <a:t>MAKE SURE YOU ARE AWARE OF ITEMS ON THE </a:t>
            </a:r>
            <a:br>
              <a:rPr lang="en-US" altLang="en-US" sz="2200" b="1" dirty="0">
                <a:solidFill>
                  <a:srgbClr val="137F28"/>
                </a:solidFill>
                <a:effectLst>
                  <a:outerShdw blurRad="38100" dist="38100" dir="2700000" algn="tl">
                    <a:srgbClr val="000000">
                      <a:alpha val="43137"/>
                    </a:srgbClr>
                  </a:outerShdw>
                </a:effectLst>
              </a:rPr>
            </a:br>
            <a:r>
              <a:rPr lang="en-US" altLang="en-US" sz="2200" b="1" dirty="0">
                <a:solidFill>
                  <a:srgbClr val="137F28"/>
                </a:solidFill>
                <a:effectLst>
                  <a:outerShdw blurRad="38100" dist="38100" dir="2700000" algn="tl">
                    <a:srgbClr val="000000">
                      <a:alpha val="43137"/>
                    </a:srgbClr>
                  </a:outerShdw>
                </a:effectLst>
              </a:rPr>
              <a:t>2023-24 SCHOOL CALENDAR.</a:t>
            </a:r>
          </a:p>
        </p:txBody>
      </p:sp>
      <p:pic>
        <p:nvPicPr>
          <p:cNvPr id="2054" name="Picture 6" descr="10 tips for going back to work after vacation - Nordic Life Science – the  leading Nordic life science news service">
            <a:extLst>
              <a:ext uri="{FF2B5EF4-FFF2-40B4-BE49-F238E27FC236}">
                <a16:creationId xmlns:a16="http://schemas.microsoft.com/office/drawing/2014/main" id="{015AE58F-FED6-4508-A1C1-84F411AC9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00" r="31800"/>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E2FF61-5F57-4626-AFB6-62404765B563}"/>
              </a:ext>
            </a:extLst>
          </p:cNvPr>
          <p:cNvSpPr>
            <a:spLocks noGrp="1"/>
          </p:cNvSpPr>
          <p:nvPr>
            <p:ph type="title"/>
          </p:nvPr>
        </p:nvSpPr>
        <p:spPr>
          <a:xfrm>
            <a:off x="3886200" y="762000"/>
            <a:ext cx="4191000" cy="1447800"/>
          </a:xfrm>
        </p:spPr>
        <p:txBody>
          <a:bodyPr>
            <a:normAutofit/>
          </a:bodyPr>
          <a:lstStyle/>
          <a:p>
            <a:pPr>
              <a:lnSpc>
                <a:spcPct val="90000"/>
              </a:lnSpc>
              <a:defRPr/>
            </a:pPr>
            <a:r>
              <a:rPr lang="en-US" altLang="en-US" sz="3500" b="1" u="sng" dirty="0">
                <a:effectLst>
                  <a:outerShdw blurRad="38100" dist="38100" dir="2700000" algn="tl">
                    <a:srgbClr val="000000">
                      <a:alpha val="43137"/>
                    </a:srgbClr>
                  </a:outerShdw>
                </a:effectLst>
              </a:rPr>
              <a:t>Work Schedule</a:t>
            </a:r>
            <a:br>
              <a:rPr lang="en-US" altLang="en-US" sz="2500" dirty="0"/>
            </a:br>
            <a:endParaRPr lang="en-US" sz="25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51422B-37B1-5467-9DCB-2CA2DC93FD3A}"/>
              </a:ext>
            </a:extLst>
          </p:cNvPr>
          <p:cNvSpPr txBox="1"/>
          <p:nvPr/>
        </p:nvSpPr>
        <p:spPr>
          <a:xfrm>
            <a:off x="533400" y="914400"/>
            <a:ext cx="6566356" cy="715581"/>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lang="en-US" sz="4500" b="1" u="sng" dirty="0">
                <a:solidFill>
                  <a:schemeClr val="accent1"/>
                </a:solidFill>
                <a:effectLst>
                  <a:outerShdw blurRad="38100" dist="38100" dir="2700000" algn="tl">
                    <a:srgbClr val="000000">
                      <a:alpha val="43137"/>
                    </a:srgbClr>
                  </a:outerShdw>
                </a:effectLst>
                <a:latin typeface="+mj-lt"/>
                <a:ea typeface="+mj-ea"/>
                <a:cs typeface="+mj-cs"/>
              </a:rPr>
              <a:t>Strategic Plan 2022-28</a:t>
            </a:r>
          </a:p>
        </p:txBody>
      </p:sp>
      <p:sp>
        <p:nvSpPr>
          <p:cNvPr id="5" name="TextBox 4">
            <a:extLst>
              <a:ext uri="{FF2B5EF4-FFF2-40B4-BE49-F238E27FC236}">
                <a16:creationId xmlns:a16="http://schemas.microsoft.com/office/drawing/2014/main" id="{7AFAAA13-FE29-AD83-9EFF-4ABC067EC967}"/>
              </a:ext>
            </a:extLst>
          </p:cNvPr>
          <p:cNvSpPr txBox="1"/>
          <p:nvPr/>
        </p:nvSpPr>
        <p:spPr>
          <a:xfrm>
            <a:off x="609600" y="1828800"/>
            <a:ext cx="6934200" cy="4121128"/>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lang="en-US" dirty="0"/>
              <a:t>We worked with parents, families, staff, students, and the larger Spokane community to develop this strategic plan, which will guide and inform our work for the next six years.</a:t>
            </a:r>
          </a:p>
          <a:p>
            <a:pPr marL="0" marR="0" lvl="0" indent="0" algn="l" defTabSz="457200" rtl="0" eaLnBrk="1" fontAlgn="auto" latinLnBrk="0" hangingPunct="1">
              <a:lnSpc>
                <a:spcPct val="90000"/>
              </a:lnSpc>
              <a:spcBef>
                <a:spcPct val="0"/>
              </a:spcBef>
              <a:spcAft>
                <a:spcPts val="600"/>
              </a:spcAft>
              <a:buClrTx/>
              <a:buSzTx/>
              <a:buFontTx/>
              <a:buNone/>
              <a:tabLst/>
              <a:defRPr/>
            </a:pPr>
            <a:endParaRPr lang="en-US" dirty="0"/>
          </a:p>
          <a:p>
            <a:pPr marL="0" marR="0" lvl="0" indent="0" algn="l" defTabSz="457200" rtl="0" eaLnBrk="1" fontAlgn="auto" latinLnBrk="0" hangingPunct="1">
              <a:lnSpc>
                <a:spcPct val="90000"/>
              </a:lnSpc>
              <a:spcBef>
                <a:spcPct val="0"/>
              </a:spcBef>
              <a:spcAft>
                <a:spcPts val="600"/>
              </a:spcAft>
              <a:buClrTx/>
              <a:buSzTx/>
              <a:buFontTx/>
              <a:buNone/>
              <a:tabLst/>
              <a:defRPr/>
            </a:pPr>
            <a:r>
              <a:rPr lang="en-US" dirty="0"/>
              <a:t>To ensure we are meeting our commitment to creating a collaborative learning community where every student and every staff member knows that they belong, we outlined these guiding principles:</a:t>
            </a:r>
            <a:br>
              <a:rPr lang="en-US" dirty="0"/>
            </a:br>
            <a:endParaRPr lang="en-US" dirty="0"/>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Equity</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Being student-centered</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Inclusion</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Innovation</a:t>
            </a:r>
          </a:p>
          <a:p>
            <a:pPr marL="342900" marR="0" lvl="0" indent="-342900" algn="l" defTabSz="4572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t>Trust and collaboration</a:t>
            </a:r>
          </a:p>
        </p:txBody>
      </p:sp>
    </p:spTree>
    <p:extLst>
      <p:ext uri="{BB962C8B-B14F-4D97-AF65-F5344CB8AC3E}">
        <p14:creationId xmlns:p14="http://schemas.microsoft.com/office/powerpoint/2010/main" val="3370902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85D9381-95F2-4EFA-AF55-35A18799CD8B}"/>
              </a:ext>
            </a:extLst>
          </p:cNvPr>
          <p:cNvSpPr>
            <a:spLocks noGrp="1"/>
          </p:cNvSpPr>
          <p:nvPr>
            <p:ph type="title"/>
          </p:nvPr>
        </p:nvSpPr>
        <p:spPr>
          <a:xfrm>
            <a:off x="152400" y="228600"/>
            <a:ext cx="6770688" cy="801688"/>
          </a:xfrm>
        </p:spPr>
        <p:txBody>
          <a:bodyPr/>
          <a:lstStyle/>
          <a:p>
            <a:pPr eaLnBrk="1" hangingPunct="1">
              <a:defRPr/>
            </a:pPr>
            <a:r>
              <a:rPr lang="en-US" altLang="en-US" sz="4000" b="1" u="sng" dirty="0">
                <a:effectLst>
                  <a:outerShdw blurRad="38100" dist="38100" dir="2700000" algn="tl">
                    <a:srgbClr val="000000">
                      <a:alpha val="43137"/>
                    </a:srgbClr>
                  </a:outerShdw>
                </a:effectLst>
              </a:rPr>
              <a:t>Check in with the office</a:t>
            </a:r>
          </a:p>
        </p:txBody>
      </p:sp>
      <p:sp>
        <p:nvSpPr>
          <p:cNvPr id="6" name="Text Placeholder 2">
            <a:extLst>
              <a:ext uri="{FF2B5EF4-FFF2-40B4-BE49-F238E27FC236}">
                <a16:creationId xmlns:a16="http://schemas.microsoft.com/office/drawing/2014/main" id="{5812AE7C-4BFB-46B4-B89D-EE6857CE8485}"/>
              </a:ext>
            </a:extLst>
          </p:cNvPr>
          <p:cNvSpPr txBox="1">
            <a:spLocks/>
          </p:cNvSpPr>
          <p:nvPr/>
        </p:nvSpPr>
        <p:spPr>
          <a:xfrm>
            <a:off x="457200" y="1752600"/>
            <a:ext cx="6999288" cy="5410200"/>
          </a:xfrm>
          <a:prstGeom prst="rect">
            <a:avLst/>
          </a:prstGeom>
        </p:spPr>
        <p:txBody>
          <a:bodyPr lIns="68580" tIns="34290" rIns="68580" bIns="3429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fontAlgn="auto">
              <a:buFont typeface="Wingdings 3" panose="05040102010807070707" pitchFamily="18" charset="2"/>
              <a:buChar char="u"/>
              <a:defRPr/>
            </a:pPr>
            <a:r>
              <a:rPr lang="en-US" sz="2000" dirty="0">
                <a:solidFill>
                  <a:schemeClr val="tx1"/>
                </a:solidFill>
              </a:rPr>
              <a:t>Report to the public office.</a:t>
            </a:r>
          </a:p>
          <a:p>
            <a:pPr marL="457200" indent="-457200" fontAlgn="auto">
              <a:buFont typeface="Wingdings 3" panose="05040102010807070707" pitchFamily="18" charset="2"/>
              <a:buChar char="u"/>
              <a:defRPr/>
            </a:pPr>
            <a:endParaRPr lang="en-US" sz="2000" dirty="0">
              <a:solidFill>
                <a:schemeClr val="tx1"/>
              </a:solidFill>
            </a:endParaRPr>
          </a:p>
          <a:p>
            <a:pPr marL="457200" indent="-457200" fontAlgn="auto">
              <a:buFont typeface="Wingdings 3" panose="05040102010807070707" pitchFamily="18" charset="2"/>
              <a:buChar char="u"/>
              <a:defRPr/>
            </a:pPr>
            <a:r>
              <a:rPr lang="en-US" sz="2000" dirty="0">
                <a:solidFill>
                  <a:schemeClr val="tx1"/>
                </a:solidFill>
              </a:rPr>
              <a:t>Sign in and introduce yourself to office staff and/or an Administrator. </a:t>
            </a:r>
          </a:p>
          <a:p>
            <a:pPr fontAlgn="auto">
              <a:defRPr/>
            </a:pPr>
            <a:endParaRPr lang="en-US" sz="2000" dirty="0">
              <a:solidFill>
                <a:schemeClr val="tx1"/>
              </a:solidFill>
            </a:endParaRPr>
          </a:p>
          <a:p>
            <a:pPr marL="457200" indent="-457200" fontAlgn="auto">
              <a:buFont typeface="Wingdings 3" panose="05040102010807070707" pitchFamily="18" charset="2"/>
              <a:buChar char="u"/>
              <a:defRPr/>
            </a:pPr>
            <a:r>
              <a:rPr lang="en-US" sz="2000" dirty="0">
                <a:solidFill>
                  <a:schemeClr val="tx1"/>
                </a:solidFill>
              </a:rPr>
              <a:t>Ask if there are any sub notes, or which class to report to.</a:t>
            </a:r>
          </a:p>
          <a:p>
            <a:pPr marL="800100" lvl="1" indent="-457200" fontAlgn="auto">
              <a:buFont typeface="Wingdings" panose="05000000000000000000" pitchFamily="2" charset="2"/>
              <a:buChar char="q"/>
              <a:defRPr/>
            </a:pPr>
            <a:endParaRPr lang="en-US" sz="2000" dirty="0">
              <a:solidFill>
                <a:schemeClr val="tx1"/>
              </a:solidFill>
            </a:endParaRPr>
          </a:p>
          <a:p>
            <a:pPr marL="457200" indent="-457200" fontAlgn="auto">
              <a:buFont typeface="Wingdings 3" panose="05040102010807070707" pitchFamily="18" charset="2"/>
              <a:buChar char="u"/>
              <a:defRPr/>
            </a:pPr>
            <a:r>
              <a:rPr lang="en-US" sz="2000" dirty="0">
                <a:solidFill>
                  <a:schemeClr val="tx1"/>
                </a:solidFill>
              </a:rPr>
              <a:t>Collect a Radio or Badge with access, if necessary.</a:t>
            </a:r>
          </a:p>
          <a:p>
            <a:pPr marL="457200" indent="-457200" fontAlgn="auto">
              <a:buFont typeface="Wingdings 3" panose="05040102010807070707" pitchFamily="18" charset="2"/>
              <a:buChar char="u"/>
              <a:defRPr/>
            </a:pPr>
            <a:endParaRPr lang="en-US" sz="2000" dirty="0">
              <a:solidFill>
                <a:schemeClr val="tx1"/>
              </a:solidFill>
            </a:endParaRPr>
          </a:p>
          <a:p>
            <a:pPr marL="457200" indent="-457200" fontAlgn="auto">
              <a:buFont typeface="Wingdings 3" panose="05040102010807070707" pitchFamily="18" charset="2"/>
              <a:buChar char="u"/>
              <a:defRPr/>
            </a:pPr>
            <a:r>
              <a:rPr lang="en-US" altLang="en-US" sz="2000" dirty="0">
                <a:solidFill>
                  <a:schemeClr val="tx1"/>
                </a:solidFill>
              </a:rPr>
              <a:t>Clarify cell phone usages rules for specific building. </a:t>
            </a:r>
          </a:p>
          <a:p>
            <a:pPr marL="457200" indent="-457200" fontAlgn="auto">
              <a:buFont typeface="Wingdings 3" panose="05040102010807070707" pitchFamily="18" charset="2"/>
              <a:buChar char="u"/>
              <a:defRPr/>
            </a:pPr>
            <a:endParaRPr lang="en-US" sz="2000" dirty="0">
              <a:solidFill>
                <a:schemeClr val="tx1"/>
              </a:solidFill>
            </a:endParaRPr>
          </a:p>
          <a:p>
            <a:pPr marL="214313" indent="-214313" fontAlgn="auto">
              <a:buFont typeface="Wingdings" panose="05000000000000000000" pitchFamily="2" charset="2"/>
              <a:buChar char="Ø"/>
              <a:defRPr/>
            </a:pPr>
            <a:endParaRPr lang="en-US" sz="2000" dirty="0">
              <a:solidFill>
                <a:schemeClr val="tx1"/>
              </a:solidFill>
            </a:endParaRPr>
          </a:p>
          <a:p>
            <a:pPr marL="214313" indent="-214313" fontAlgn="auto">
              <a:buFont typeface="Wingdings" panose="05000000000000000000" pitchFamily="2" charset="2"/>
              <a:buChar char="Ø"/>
              <a:defRPr/>
            </a:pPr>
            <a:endParaRPr lang="en-US" sz="1575" dirty="0">
              <a:solidFill>
                <a:schemeClr val="tx1"/>
              </a:solidFill>
            </a:endParaRPr>
          </a:p>
          <a:p>
            <a:pPr fontAlgn="auto">
              <a:defRPr/>
            </a:pPr>
            <a:endParaRPr lang="en-US" sz="135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19C2EB0-D6AF-4862-B77C-3919D974C039}"/>
              </a:ext>
            </a:extLst>
          </p:cNvPr>
          <p:cNvSpPr>
            <a:spLocks noGrp="1"/>
          </p:cNvSpPr>
          <p:nvPr>
            <p:ph type="title"/>
          </p:nvPr>
        </p:nvSpPr>
        <p:spPr>
          <a:xfrm>
            <a:off x="152400" y="228600"/>
            <a:ext cx="6858000" cy="792163"/>
          </a:xfrm>
        </p:spPr>
        <p:txBody>
          <a:bodyPr>
            <a:normAutofit/>
          </a:bodyPr>
          <a:lstStyle/>
          <a:p>
            <a:pPr eaLnBrk="1" hangingPunct="1">
              <a:defRPr/>
            </a:pPr>
            <a:r>
              <a:rPr lang="en-US" altLang="en-US" b="1" dirty="0">
                <a:effectLst>
                  <a:outerShdw blurRad="38100" dist="38100" dir="2700000" algn="tl">
                    <a:srgbClr val="000000">
                      <a:alpha val="43137"/>
                    </a:srgbClr>
                  </a:outerShdw>
                </a:effectLst>
              </a:rPr>
              <a:t>Before School Starts </a:t>
            </a:r>
          </a:p>
        </p:txBody>
      </p:sp>
      <p:sp>
        <p:nvSpPr>
          <p:cNvPr id="3" name="Text Placeholder 2">
            <a:extLst>
              <a:ext uri="{FF2B5EF4-FFF2-40B4-BE49-F238E27FC236}">
                <a16:creationId xmlns:a16="http://schemas.microsoft.com/office/drawing/2014/main" id="{28F6F641-0162-4A88-B1C7-7DB60037359B}"/>
              </a:ext>
            </a:extLst>
          </p:cNvPr>
          <p:cNvSpPr>
            <a:spLocks noGrp="1"/>
          </p:cNvSpPr>
          <p:nvPr>
            <p:ph type="body" idx="1"/>
          </p:nvPr>
        </p:nvSpPr>
        <p:spPr>
          <a:xfrm>
            <a:off x="174625" y="982663"/>
            <a:ext cx="7543800" cy="4724400"/>
          </a:xfrm>
        </p:spPr>
        <p:txBody>
          <a:bodyPr rtlCol="0"/>
          <a:lstStyle/>
          <a:p>
            <a:pPr marL="457200" indent="-457200" eaLnBrk="1" fontAlgn="auto" hangingPunct="1">
              <a:spcAft>
                <a:spcPts val="0"/>
              </a:spcAft>
              <a:buFont typeface="Wingdings 3" panose="05040102010807070707" pitchFamily="18" charset="2"/>
              <a:buChar char="u"/>
              <a:defRPr/>
            </a:pPr>
            <a:r>
              <a:rPr lang="en-US" sz="2200" dirty="0">
                <a:solidFill>
                  <a:schemeClr val="tx1"/>
                </a:solidFill>
              </a:rPr>
              <a:t>Go over lesson plan with teacher.</a:t>
            </a:r>
          </a:p>
          <a:p>
            <a:pPr marL="457200" indent="-457200" eaLnBrk="1" fontAlgn="auto" hangingPunct="1">
              <a:spcAft>
                <a:spcPts val="0"/>
              </a:spcAft>
              <a:buFont typeface="Wingdings 3" panose="05040102010807070707" pitchFamily="18" charset="2"/>
              <a:buChar char="u"/>
              <a:defRPr/>
            </a:pPr>
            <a:r>
              <a:rPr lang="en-US" sz="2200" dirty="0">
                <a:solidFill>
                  <a:schemeClr val="tx1"/>
                </a:solidFill>
              </a:rPr>
              <a:t>Ask teacher for any helpful information about your student if in a 1:1 situation. </a:t>
            </a:r>
          </a:p>
          <a:p>
            <a:pPr marL="457200" indent="-457200" eaLnBrk="1" fontAlgn="auto" hangingPunct="1">
              <a:spcAft>
                <a:spcPts val="0"/>
              </a:spcAft>
              <a:buFont typeface="Wingdings 3" panose="05040102010807070707" pitchFamily="18" charset="2"/>
              <a:buChar char="u"/>
              <a:defRPr/>
            </a:pPr>
            <a:r>
              <a:rPr lang="en-US" sz="2200" dirty="0">
                <a:solidFill>
                  <a:schemeClr val="tx1"/>
                </a:solidFill>
              </a:rPr>
              <a:t>Plan how you will build rapport with your student/class.   </a:t>
            </a:r>
          </a:p>
          <a:p>
            <a:pPr marL="342900" indent="-342900" eaLnBrk="1" hangingPunct="1">
              <a:buFont typeface="+mj-lt"/>
              <a:buAutoNum type="arabicPeriod"/>
              <a:defRPr/>
            </a:pPr>
            <a:endParaRPr lang="en-US" altLang="en-US" dirty="0">
              <a:solidFill>
                <a:schemeClr val="tx1"/>
              </a:solidFill>
            </a:endParaRPr>
          </a:p>
          <a:p>
            <a:pPr marL="457200" indent="-457200" eaLnBrk="1" fontAlgn="auto" hangingPunct="1">
              <a:spcAft>
                <a:spcPts val="0"/>
              </a:spcAft>
              <a:buFont typeface="+mj-lt"/>
              <a:buAutoNum type="arabicPeriod"/>
              <a:defRPr/>
            </a:pPr>
            <a:endParaRPr lang="en-US" sz="2000" dirty="0">
              <a:solidFill>
                <a:schemeClr val="tx1"/>
              </a:solidFill>
            </a:endParaRPr>
          </a:p>
          <a:p>
            <a:pPr marL="914400" lvl="1" indent="-457200" eaLnBrk="1" fontAlgn="auto" hangingPunct="1">
              <a:spcAft>
                <a:spcPts val="0"/>
              </a:spcAft>
              <a:buFont typeface="+mj-lt"/>
              <a:buAutoNum type="arabicPeriod"/>
              <a:defRPr/>
            </a:pPr>
            <a:endParaRPr lang="en-US" sz="2000" dirty="0">
              <a:solidFill>
                <a:schemeClr val="tx1"/>
              </a:solidFill>
            </a:endParaRPr>
          </a:p>
          <a:p>
            <a:pPr marL="214313" indent="-214313" eaLnBrk="1" fontAlgn="auto" hangingPunct="1">
              <a:spcAft>
                <a:spcPts val="0"/>
              </a:spcAft>
              <a:buFont typeface="Wingdings" panose="05000000000000000000" pitchFamily="2" charset="2"/>
              <a:buChar char="Ø"/>
              <a:defRPr/>
            </a:pPr>
            <a:endParaRPr lang="en-US" sz="2000" dirty="0">
              <a:solidFill>
                <a:schemeClr val="tx1"/>
              </a:solidFill>
            </a:endParaRPr>
          </a:p>
          <a:p>
            <a:pPr eaLnBrk="1" fontAlgn="auto" hangingPunct="1">
              <a:spcAft>
                <a:spcPts val="0"/>
              </a:spcAft>
              <a:buFont typeface="Wingdings 3" charset="2"/>
              <a:buNone/>
              <a:defRPr/>
            </a:pPr>
            <a:endParaRPr lang="en-US" dirty="0"/>
          </a:p>
        </p:txBody>
      </p:sp>
      <p:sp>
        <p:nvSpPr>
          <p:cNvPr id="4" name="Content Placeholder 2">
            <a:extLst>
              <a:ext uri="{FF2B5EF4-FFF2-40B4-BE49-F238E27FC236}">
                <a16:creationId xmlns:a16="http://schemas.microsoft.com/office/drawing/2014/main" id="{4A7DA24D-E3F8-4405-B4E3-774ECF60CDD7}"/>
              </a:ext>
            </a:extLst>
          </p:cNvPr>
          <p:cNvSpPr txBox="1">
            <a:spLocks/>
          </p:cNvSpPr>
          <p:nvPr/>
        </p:nvSpPr>
        <p:spPr bwMode="auto">
          <a:xfrm>
            <a:off x="609600" y="3349216"/>
            <a:ext cx="3124200" cy="3117850"/>
          </a:xfrm>
          <a:prstGeom prst="rect">
            <a:avLst/>
          </a:prstGeom>
          <a:noFill/>
          <a:ln>
            <a:noFill/>
          </a:ln>
        </p:spPr>
        <p:txBody>
          <a:bodyPr anchor="ctr">
            <a:normAutofit fontScale="85000" lnSpcReduction="10000"/>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800" kern="1200">
                <a:solidFill>
                  <a:schemeClr val="tx1">
                    <a:lumMod val="75000"/>
                    <a:lumOff val="25000"/>
                  </a:schemeClr>
                </a:solidFill>
                <a:latin typeface="+mn-lt"/>
                <a:ea typeface="+mn-ea"/>
                <a:cs typeface="+mn-cs"/>
              </a:defRPr>
            </a:lvl1pPr>
            <a:lvl2pPr marL="4572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800" kern="1200">
                <a:solidFill>
                  <a:schemeClr val="tx1">
                    <a:tint val="75000"/>
                  </a:schemeClr>
                </a:solidFill>
                <a:latin typeface="+mn-lt"/>
                <a:ea typeface="+mn-ea"/>
                <a:cs typeface="+mn-cs"/>
              </a:defRPr>
            </a:lvl2pPr>
            <a:lvl3pPr marL="9144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3pPr>
            <a:lvl4pPr marL="13716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4pPr>
            <a:lvl5pPr marL="18288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defRPr/>
            </a:pPr>
            <a:r>
              <a:rPr lang="en-US" sz="3200" i="1" u="sng" dirty="0"/>
              <a:t>THINK</a:t>
            </a:r>
            <a:r>
              <a:rPr lang="en-US" sz="3200" i="1" dirty="0"/>
              <a:t> </a:t>
            </a:r>
          </a:p>
          <a:p>
            <a:pPr marL="285750" indent="-285750">
              <a:buFont typeface="Wingdings 3" panose="05040102010807070707" pitchFamily="18" charset="2"/>
              <a:buChar char="u"/>
              <a:defRPr/>
            </a:pPr>
            <a:r>
              <a:rPr lang="en-US" dirty="0"/>
              <a:t>TREAT EVERY STUDENT WITH DIGINITY AND RESPECT!</a:t>
            </a:r>
          </a:p>
          <a:p>
            <a:pPr marL="285750" indent="-285750">
              <a:buFont typeface="Wingdings 3" panose="05040102010807070707" pitchFamily="18" charset="2"/>
              <a:buChar char="u"/>
              <a:defRPr/>
            </a:pPr>
            <a:r>
              <a:rPr lang="en-US" dirty="0"/>
              <a:t>Assume intelligence. </a:t>
            </a:r>
          </a:p>
          <a:p>
            <a:pPr marL="285750" indent="-285750">
              <a:buFont typeface="Wingdings 3" panose="05040102010807070707" pitchFamily="18" charset="2"/>
              <a:buChar char="u"/>
              <a:defRPr/>
            </a:pPr>
            <a:r>
              <a:rPr lang="en-US" dirty="0"/>
              <a:t>Fair vs Equal</a:t>
            </a:r>
          </a:p>
          <a:p>
            <a:pPr marL="285750" indent="-285750">
              <a:buFont typeface="Wingdings 3" panose="05040102010807070707" pitchFamily="18" charset="2"/>
              <a:buChar char="u"/>
              <a:defRPr/>
            </a:pPr>
            <a:r>
              <a:rPr lang="en-US" dirty="0"/>
              <a:t>Be ready to work as a TEAM MEMBER!</a:t>
            </a:r>
          </a:p>
          <a:p>
            <a:pPr marL="285750" indent="-285750">
              <a:buFont typeface="Wingdings 3" panose="05040102010807070707" pitchFamily="18" charset="2"/>
              <a:buChar char="u"/>
              <a:defRPr/>
            </a:pPr>
            <a:r>
              <a:rPr lang="en-US" dirty="0"/>
              <a:t>How would you want your child, grandchild, sibling, family member treated?</a:t>
            </a:r>
          </a:p>
        </p:txBody>
      </p:sp>
      <p:sp>
        <p:nvSpPr>
          <p:cNvPr id="5" name="Content Placeholder 3">
            <a:extLst>
              <a:ext uri="{FF2B5EF4-FFF2-40B4-BE49-F238E27FC236}">
                <a16:creationId xmlns:a16="http://schemas.microsoft.com/office/drawing/2014/main" id="{0C9E2542-EC67-47F2-B2B9-9C4599DDD275}"/>
              </a:ext>
            </a:extLst>
          </p:cNvPr>
          <p:cNvSpPr txBox="1">
            <a:spLocks/>
          </p:cNvSpPr>
          <p:nvPr/>
        </p:nvSpPr>
        <p:spPr>
          <a:xfrm>
            <a:off x="3854450" y="3344863"/>
            <a:ext cx="3886200" cy="4572000"/>
          </a:xfrm>
          <a:prstGeom prst="rect">
            <a:avLst/>
          </a:prstGeom>
        </p:spPr>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panose="05040102010807070707" pitchFamily="18" charset="2"/>
              <a:buNone/>
              <a:defRPr/>
            </a:pPr>
            <a:r>
              <a:rPr lang="en-US" sz="3200" i="1" dirty="0"/>
              <a:t>             </a:t>
            </a:r>
            <a:r>
              <a:rPr lang="en-US" sz="3200" i="1" u="sng" dirty="0"/>
              <a:t>DO</a:t>
            </a:r>
          </a:p>
          <a:p>
            <a:pPr>
              <a:defRPr/>
            </a:pPr>
            <a:r>
              <a:rPr lang="en-US" sz="1600" dirty="0"/>
              <a:t>Introduce yourself-be friendly.</a:t>
            </a:r>
          </a:p>
          <a:p>
            <a:pPr>
              <a:defRPr/>
            </a:pPr>
            <a:r>
              <a:rPr lang="en-US" sz="1600" dirty="0"/>
              <a:t>Tell them who you are there for.</a:t>
            </a:r>
          </a:p>
          <a:p>
            <a:pPr>
              <a:defRPr/>
            </a:pPr>
            <a:r>
              <a:rPr lang="en-US" sz="1600" dirty="0"/>
              <a:t>Ask them what their name is.</a:t>
            </a:r>
          </a:p>
          <a:p>
            <a:pPr>
              <a:defRPr/>
            </a:pPr>
            <a:r>
              <a:rPr lang="en-US" sz="1600" dirty="0"/>
              <a:t>Meet them at their eye level.</a:t>
            </a:r>
          </a:p>
          <a:p>
            <a:pPr>
              <a:defRPr/>
            </a:pPr>
            <a:r>
              <a:rPr lang="en-US" sz="1600" dirty="0"/>
              <a:t>Be aware of your body positioning and proximity.</a:t>
            </a:r>
          </a:p>
          <a:p>
            <a:pPr>
              <a:defRPr/>
            </a:pPr>
            <a:r>
              <a:rPr lang="en-US" sz="1600" dirty="0"/>
              <a:t>Tell them what you are going to do.</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AFDD-8F09-4694-8636-8F08D5D8DFC2}"/>
              </a:ext>
            </a:extLst>
          </p:cNvPr>
          <p:cNvSpPr>
            <a:spLocks noGrp="1"/>
          </p:cNvSpPr>
          <p:nvPr>
            <p:ph type="title"/>
          </p:nvPr>
        </p:nvSpPr>
        <p:spPr>
          <a:xfrm>
            <a:off x="152400" y="228600"/>
            <a:ext cx="8001000" cy="609600"/>
          </a:xfrm>
        </p:spPr>
        <p:txBody>
          <a:bodyPr rtlCol="0">
            <a:normAutofit fontScale="90000"/>
          </a:bodyPr>
          <a:lstStyle/>
          <a:p>
            <a:pPr eaLnBrk="1" fontAlgn="auto" hangingPunct="1">
              <a:spcAft>
                <a:spcPts val="0"/>
              </a:spcAft>
              <a:defRPr/>
            </a:pPr>
            <a:r>
              <a:rPr lang="en-US" sz="3300" b="1" u="sng" dirty="0">
                <a:effectLst>
                  <a:outerShdw blurRad="38100" dist="38100" dir="2700000" algn="tl">
                    <a:srgbClr val="000000">
                      <a:alpha val="43137"/>
                    </a:srgbClr>
                  </a:outerShdw>
                </a:effectLst>
              </a:rPr>
              <a:t>Behavior Management &amp; De-Escalation </a:t>
            </a:r>
            <a:br>
              <a:rPr lang="en-US" b="1" u="sng" dirty="0"/>
            </a:br>
            <a:endParaRPr lang="en-US" b="1" u="sng" dirty="0"/>
          </a:p>
        </p:txBody>
      </p:sp>
      <p:sp>
        <p:nvSpPr>
          <p:cNvPr id="5" name="Content Placeholder 2">
            <a:extLst>
              <a:ext uri="{FF2B5EF4-FFF2-40B4-BE49-F238E27FC236}">
                <a16:creationId xmlns:a16="http://schemas.microsoft.com/office/drawing/2014/main" id="{1ECABFC0-B307-42B1-BF18-DB26B3B66C0B}"/>
              </a:ext>
            </a:extLst>
          </p:cNvPr>
          <p:cNvSpPr>
            <a:spLocks noGrp="1"/>
          </p:cNvSpPr>
          <p:nvPr>
            <p:ph sz="half" idx="1"/>
          </p:nvPr>
        </p:nvSpPr>
        <p:spPr>
          <a:xfrm>
            <a:off x="152400" y="1066800"/>
            <a:ext cx="3505200" cy="3619500"/>
          </a:xfrm>
          <a:ln>
            <a:solidFill>
              <a:schemeClr val="tx1"/>
            </a:solidFill>
          </a:ln>
        </p:spPr>
        <p:txBody>
          <a:bodyPr>
            <a:normAutofit/>
          </a:bodyPr>
          <a:lstStyle/>
          <a:p>
            <a:pPr marL="0" indent="0">
              <a:buFont typeface="Wingdings 3" panose="05040102010807070707" pitchFamily="18" charset="2"/>
              <a:buNone/>
              <a:defRPr/>
            </a:pPr>
            <a:r>
              <a:rPr lang="en-US" dirty="0"/>
              <a:t>Everything was going fine then…</a:t>
            </a:r>
          </a:p>
          <a:p>
            <a:pPr>
              <a:defRPr/>
            </a:pPr>
            <a:r>
              <a:rPr lang="en-US" dirty="0"/>
              <a:t>Bit</a:t>
            </a:r>
          </a:p>
          <a:p>
            <a:pPr>
              <a:defRPr/>
            </a:pPr>
            <a:r>
              <a:rPr lang="en-US" dirty="0"/>
              <a:t>Ran away</a:t>
            </a:r>
          </a:p>
          <a:p>
            <a:pPr>
              <a:defRPr/>
            </a:pPr>
            <a:r>
              <a:rPr lang="en-US" dirty="0"/>
              <a:t>Hit </a:t>
            </a:r>
          </a:p>
          <a:p>
            <a:pPr>
              <a:defRPr/>
            </a:pPr>
            <a:r>
              <a:rPr lang="en-US" dirty="0"/>
              <a:t>Scream</a:t>
            </a:r>
          </a:p>
          <a:p>
            <a:pPr>
              <a:defRPr/>
            </a:pPr>
            <a:r>
              <a:rPr lang="en-US" dirty="0"/>
              <a:t>Ripped up work</a:t>
            </a:r>
          </a:p>
          <a:p>
            <a:pPr>
              <a:defRPr/>
            </a:pPr>
            <a:r>
              <a:rPr lang="en-US" dirty="0"/>
              <a:t>Hurt themselves</a:t>
            </a:r>
          </a:p>
          <a:p>
            <a:pPr>
              <a:defRPr/>
            </a:pPr>
            <a:r>
              <a:rPr lang="en-US" dirty="0"/>
              <a:t>Threw things</a:t>
            </a:r>
          </a:p>
          <a:p>
            <a:pPr>
              <a:defRPr/>
            </a:pPr>
            <a:r>
              <a:rPr lang="en-US" dirty="0"/>
              <a:t>Disrobe</a:t>
            </a:r>
          </a:p>
          <a:p>
            <a:pPr lvl="1">
              <a:defRPr/>
            </a:pPr>
            <a:endParaRPr lang="en-US" dirty="0"/>
          </a:p>
          <a:p>
            <a:pPr lvl="1">
              <a:defRPr/>
            </a:pPr>
            <a:endParaRPr lang="en-US" dirty="0"/>
          </a:p>
          <a:p>
            <a:pPr>
              <a:defRPr/>
            </a:pPr>
            <a:endParaRPr lang="en-US" dirty="0"/>
          </a:p>
        </p:txBody>
      </p:sp>
      <p:sp>
        <p:nvSpPr>
          <p:cNvPr id="6" name="Content Placeholder 3">
            <a:extLst>
              <a:ext uri="{FF2B5EF4-FFF2-40B4-BE49-F238E27FC236}">
                <a16:creationId xmlns:a16="http://schemas.microsoft.com/office/drawing/2014/main" id="{A3852246-BB96-48C8-BAA2-48778E26C0B7}"/>
              </a:ext>
            </a:extLst>
          </p:cNvPr>
          <p:cNvSpPr txBox="1">
            <a:spLocks/>
          </p:cNvSpPr>
          <p:nvPr/>
        </p:nvSpPr>
        <p:spPr>
          <a:xfrm>
            <a:off x="3886200" y="2667000"/>
            <a:ext cx="3898900" cy="3619500"/>
          </a:xfrm>
          <a:prstGeom prst="rect">
            <a:avLst/>
          </a:prstGeom>
          <a:ln>
            <a:solidFill>
              <a:schemeClr val="tx1"/>
            </a:solidFill>
          </a:ln>
        </p:spPr>
        <p:txBody>
          <a:bodyPr>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panose="05040102010807070707" pitchFamily="18" charset="2"/>
              <a:buNone/>
              <a:defRPr/>
            </a:pPr>
            <a:r>
              <a:rPr lang="en-US" dirty="0"/>
              <a:t>These behaviors often occur to get something or to avoid something.</a:t>
            </a:r>
          </a:p>
          <a:p>
            <a:pPr>
              <a:defRPr/>
            </a:pPr>
            <a:r>
              <a:rPr lang="en-US" dirty="0"/>
              <a:t>Get:</a:t>
            </a:r>
          </a:p>
          <a:p>
            <a:pPr lvl="1">
              <a:buFont typeface="Wingdings" panose="05000000000000000000" pitchFamily="2" charset="2"/>
              <a:buChar char="q"/>
              <a:defRPr/>
            </a:pPr>
            <a:r>
              <a:rPr lang="en-US" sz="1800" dirty="0"/>
              <a:t>Attention</a:t>
            </a:r>
          </a:p>
          <a:p>
            <a:pPr lvl="1">
              <a:buFont typeface="Wingdings" panose="05000000000000000000" pitchFamily="2" charset="2"/>
              <a:buChar char="q"/>
              <a:defRPr/>
            </a:pPr>
            <a:r>
              <a:rPr lang="en-US" sz="1800" dirty="0"/>
              <a:t> Toy or Item</a:t>
            </a:r>
          </a:p>
          <a:p>
            <a:pPr>
              <a:defRPr/>
            </a:pPr>
            <a:r>
              <a:rPr lang="en-US" dirty="0"/>
              <a:t>Escape:</a:t>
            </a:r>
          </a:p>
          <a:p>
            <a:pPr lvl="1">
              <a:buFont typeface="Wingdings" panose="05000000000000000000" pitchFamily="2" charset="2"/>
              <a:buChar char="q"/>
              <a:defRPr/>
            </a:pPr>
            <a:r>
              <a:rPr lang="en-US" sz="1800" dirty="0"/>
              <a:t> Work task</a:t>
            </a:r>
          </a:p>
          <a:p>
            <a:pPr lvl="1">
              <a:buFont typeface="Wingdings" panose="05000000000000000000" pitchFamily="2" charset="2"/>
              <a:buChar char="q"/>
              <a:defRPr/>
            </a:pPr>
            <a:r>
              <a:rPr lang="en-US" sz="1800" dirty="0"/>
              <a:t> Person</a:t>
            </a:r>
          </a:p>
          <a:p>
            <a:pPr>
              <a:defRPr/>
            </a:pP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1000"/>
                                        <p:tgtEl>
                                          <p:spTgt spid="6">
                                            <p:txEl>
                                              <p:pRg st="0" end="0"/>
                                            </p:txEl>
                                          </p:spTgt>
                                        </p:tgtEl>
                                      </p:cBhvr>
                                    </p:animEffect>
                                    <p:anim calcmode="lin" valueType="num">
                                      <p:cBhvr>
                                        <p:cTn id="5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fade">
                                      <p:cBhvr>
                                        <p:cTn id="54" dur="1000"/>
                                        <p:tgtEl>
                                          <p:spTgt spid="6">
                                            <p:txEl>
                                              <p:pRg st="1" end="1"/>
                                            </p:txEl>
                                          </p:spTgt>
                                        </p:tgtEl>
                                      </p:cBhvr>
                                    </p:animEffect>
                                    <p:anim calcmode="lin" valueType="num">
                                      <p:cBhvr>
                                        <p:cTn id="5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xEl>
                                              <p:pRg st="3" end="3"/>
                                            </p:txEl>
                                          </p:spTgt>
                                        </p:tgtEl>
                                        <p:attrNameLst>
                                          <p:attrName>style.visibility</p:attrName>
                                        </p:attrNameLst>
                                      </p:cBhvr>
                                      <p:to>
                                        <p:strVal val="visible"/>
                                      </p:to>
                                    </p:set>
                                    <p:animEffect transition="in" filter="fade">
                                      <p:cBhvr>
                                        <p:cTn id="64" dur="1000"/>
                                        <p:tgtEl>
                                          <p:spTgt spid="6">
                                            <p:txEl>
                                              <p:pRg st="3" end="3"/>
                                            </p:txEl>
                                          </p:spTgt>
                                        </p:tgtEl>
                                      </p:cBhvr>
                                    </p:animEffect>
                                    <p:anim calcmode="lin" valueType="num">
                                      <p:cBhvr>
                                        <p:cTn id="6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animEffect transition="in" filter="fade">
                                      <p:cBhvr>
                                        <p:cTn id="69" dur="1000"/>
                                        <p:tgtEl>
                                          <p:spTgt spid="6">
                                            <p:txEl>
                                              <p:pRg st="4" end="4"/>
                                            </p:txEl>
                                          </p:spTgt>
                                        </p:tgtEl>
                                      </p:cBhvr>
                                    </p:animEffect>
                                    <p:anim calcmode="lin" valueType="num">
                                      <p:cBhvr>
                                        <p:cTn id="7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6">
                                            <p:txEl>
                                              <p:pRg st="5" end="5"/>
                                            </p:txEl>
                                          </p:spTgt>
                                        </p:tgtEl>
                                        <p:attrNameLst>
                                          <p:attrName>style.visibility</p:attrName>
                                        </p:attrNameLst>
                                      </p:cBhvr>
                                      <p:to>
                                        <p:strVal val="visible"/>
                                      </p:to>
                                    </p:set>
                                    <p:animEffect transition="in" filter="fade">
                                      <p:cBhvr>
                                        <p:cTn id="74" dur="1000"/>
                                        <p:tgtEl>
                                          <p:spTgt spid="6">
                                            <p:txEl>
                                              <p:pRg st="5" end="5"/>
                                            </p:txEl>
                                          </p:spTgt>
                                        </p:tgtEl>
                                      </p:cBhvr>
                                    </p:animEffect>
                                    <p:anim calcmode="lin" valueType="num">
                                      <p:cBhvr>
                                        <p:cTn id="7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Effect transition="in" filter="fade">
                                      <p:cBhvr>
                                        <p:cTn id="79" dur="1000"/>
                                        <p:tgtEl>
                                          <p:spTgt spid="6">
                                            <p:txEl>
                                              <p:pRg st="6" end="6"/>
                                            </p:txEl>
                                          </p:spTgt>
                                        </p:tgtEl>
                                      </p:cBhvr>
                                    </p:animEffect>
                                    <p:anim calcmode="lin" valueType="num">
                                      <p:cBhvr>
                                        <p:cTn id="8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6157-3A9D-4B5E-BA92-B460599A9246}"/>
              </a:ext>
            </a:extLst>
          </p:cNvPr>
          <p:cNvSpPr>
            <a:spLocks noGrp="1"/>
          </p:cNvSpPr>
          <p:nvPr>
            <p:ph type="title"/>
          </p:nvPr>
        </p:nvSpPr>
        <p:spPr/>
        <p:txBody>
          <a:bodyPr/>
          <a:lstStyle/>
          <a:p>
            <a:pPr>
              <a:defRPr/>
            </a:pPr>
            <a:r>
              <a:rPr lang="en-US" b="1" u="sng" dirty="0">
                <a:effectLst>
                  <a:outerShdw blurRad="38100" dist="38100" dir="2700000" algn="tl">
                    <a:srgbClr val="000000">
                      <a:alpha val="43137"/>
                    </a:srgbClr>
                  </a:outerShdw>
                </a:effectLst>
              </a:rPr>
              <a:t>Escalation Cycle</a:t>
            </a:r>
          </a:p>
        </p:txBody>
      </p:sp>
      <p:pic>
        <p:nvPicPr>
          <p:cNvPr id="51203" name="Content Placeholder 3">
            <a:extLst>
              <a:ext uri="{FF2B5EF4-FFF2-40B4-BE49-F238E27FC236}">
                <a16:creationId xmlns:a16="http://schemas.microsoft.com/office/drawing/2014/main" id="{F6547F13-95FA-4116-B8F2-A82E774B3D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504950"/>
            <a:ext cx="6119813" cy="4589463"/>
          </a:xfr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88775AE-AEBD-4C09-9196-296A84A20F24}"/>
              </a:ext>
            </a:extLst>
          </p:cNvPr>
          <p:cNvSpPr>
            <a:spLocks noGrp="1"/>
          </p:cNvSpPr>
          <p:nvPr>
            <p:ph type="title"/>
          </p:nvPr>
        </p:nvSpPr>
        <p:spPr>
          <a:xfrm>
            <a:off x="152400" y="277813"/>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De-escalating strategies</a:t>
            </a:r>
          </a:p>
        </p:txBody>
      </p:sp>
      <p:sp>
        <p:nvSpPr>
          <p:cNvPr id="53251" name="Content Placeholder 2">
            <a:extLst>
              <a:ext uri="{FF2B5EF4-FFF2-40B4-BE49-F238E27FC236}">
                <a16:creationId xmlns:a16="http://schemas.microsoft.com/office/drawing/2014/main" id="{E2384AFF-8AE8-4864-9819-510C776E0398}"/>
              </a:ext>
            </a:extLst>
          </p:cNvPr>
          <p:cNvSpPr>
            <a:spLocks noGrp="1"/>
          </p:cNvSpPr>
          <p:nvPr>
            <p:ph idx="1"/>
          </p:nvPr>
        </p:nvSpPr>
        <p:spPr>
          <a:xfrm>
            <a:off x="304800" y="1039813"/>
            <a:ext cx="7239000" cy="5665787"/>
          </a:xfrm>
        </p:spPr>
        <p:txBody>
          <a:bodyPr/>
          <a:lstStyle/>
          <a:p>
            <a:pPr eaLnBrk="1" hangingPunct="1">
              <a:defRPr/>
            </a:pPr>
            <a:r>
              <a:rPr lang="en-US" altLang="en-US" sz="1600" dirty="0"/>
              <a:t>Stand at an angle to the student. </a:t>
            </a:r>
          </a:p>
          <a:p>
            <a:pPr eaLnBrk="1" hangingPunct="1">
              <a:defRPr/>
            </a:pPr>
            <a:r>
              <a:rPr lang="en-US" altLang="en-US" sz="1600" dirty="0"/>
              <a:t>Do not invade their personal space. </a:t>
            </a:r>
          </a:p>
          <a:p>
            <a:pPr eaLnBrk="1" hangingPunct="1">
              <a:defRPr/>
            </a:pPr>
            <a:r>
              <a:rPr lang="en-US" altLang="en-US" sz="1600" dirty="0"/>
              <a:t>Do not maintain a rigid stand or cause the student to feel cornered. </a:t>
            </a:r>
          </a:p>
          <a:p>
            <a:pPr eaLnBrk="1" hangingPunct="1">
              <a:defRPr/>
            </a:pPr>
            <a:r>
              <a:rPr lang="en-US" altLang="en-US" sz="1600" dirty="0"/>
              <a:t>Do not touch the student. </a:t>
            </a:r>
          </a:p>
          <a:p>
            <a:pPr eaLnBrk="1" hangingPunct="1">
              <a:defRPr/>
            </a:pPr>
            <a:r>
              <a:rPr lang="en-US" altLang="en-US" sz="1600" dirty="0"/>
              <a:t>Break eye contact with the student to reduce the suggestion of aggression or control. </a:t>
            </a:r>
          </a:p>
          <a:p>
            <a:pPr eaLnBrk="1" hangingPunct="1">
              <a:defRPr/>
            </a:pPr>
            <a:r>
              <a:rPr lang="en-US" altLang="en-US" sz="1600" dirty="0"/>
              <a:t>Keep calm, neutral, and be confident. </a:t>
            </a:r>
          </a:p>
          <a:p>
            <a:pPr eaLnBrk="1" hangingPunct="1">
              <a:defRPr/>
            </a:pPr>
            <a:r>
              <a:rPr lang="en-US" altLang="en-US" sz="1600" dirty="0"/>
              <a:t>Be an empathetic listener, do not “assume” what a student is thinking. </a:t>
            </a:r>
          </a:p>
          <a:p>
            <a:pPr eaLnBrk="1" hangingPunct="1">
              <a:defRPr/>
            </a:pPr>
            <a:r>
              <a:rPr lang="en-US" altLang="en-US" sz="1600" dirty="0"/>
              <a:t>Display sincerity, don’t make threats, or set limits you cannot enforce. </a:t>
            </a:r>
          </a:p>
          <a:p>
            <a:pPr eaLnBrk="1" hangingPunct="1">
              <a:defRPr/>
            </a:pPr>
            <a:r>
              <a:rPr lang="en-US" altLang="en-US" sz="1600" dirty="0"/>
              <a:t>Clarify communication and ask for specific responses. </a:t>
            </a:r>
          </a:p>
          <a:p>
            <a:pPr eaLnBrk="1" hangingPunct="1">
              <a:defRPr/>
            </a:pPr>
            <a:r>
              <a:rPr lang="en-US" altLang="en-US" sz="1600" dirty="0"/>
              <a:t>Ignore challenges and comment only on student’s behaviors. </a:t>
            </a:r>
          </a:p>
          <a:p>
            <a:pPr eaLnBrk="1" hangingPunct="1">
              <a:defRPr/>
            </a:pPr>
            <a:r>
              <a:rPr lang="en-US" altLang="en-US" sz="1600" dirty="0"/>
              <a:t>Keep language around “choices” followed by consequences (positive and negative).</a:t>
            </a:r>
          </a:p>
          <a:p>
            <a:pPr eaLnBrk="1" hangingPunct="1">
              <a:defRPr/>
            </a:pPr>
            <a:r>
              <a:rPr lang="en-US" altLang="en-US" sz="1600" dirty="0"/>
              <a:t>Walk away for a minute, come back and re-engage.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5C7D-FE92-A400-480F-88234F7B88C3}"/>
              </a:ext>
            </a:extLst>
          </p:cNvPr>
          <p:cNvSpPr>
            <a:spLocks noGrp="1"/>
          </p:cNvSpPr>
          <p:nvPr>
            <p:ph type="title"/>
          </p:nvPr>
        </p:nvSpPr>
        <p:spPr>
          <a:xfrm>
            <a:off x="489796" y="304800"/>
            <a:ext cx="6164924" cy="1905000"/>
          </a:xfrm>
        </p:spPr>
        <p:txBody>
          <a:bodyPr vert="horz" lIns="91440" tIns="45720" rIns="91440" bIns="45720" rtlCol="0" anchor="b">
            <a:normAutofit/>
          </a:bodyPr>
          <a:lstStyle/>
          <a:p>
            <a:pPr algn="r" eaLnBrk="1" hangingPunct="1">
              <a:lnSpc>
                <a:spcPct val="90000"/>
              </a:lnSpc>
            </a:pPr>
            <a:r>
              <a:rPr lang="en-US" sz="4200" dirty="0"/>
              <a:t>DO NOT TOUCH KIDS!!</a:t>
            </a:r>
            <a:br>
              <a:rPr lang="en-US" sz="4200" dirty="0"/>
            </a:br>
            <a:endParaRPr lang="en-US" sz="4200" dirty="0"/>
          </a:p>
        </p:txBody>
      </p:sp>
      <p:pic>
        <p:nvPicPr>
          <p:cNvPr id="1028" name="Picture 4" descr="Can A Teacher Hit A Student in Self Defense? Legality And Circumstances">
            <a:extLst>
              <a:ext uri="{FF2B5EF4-FFF2-40B4-BE49-F238E27FC236}">
                <a16:creationId xmlns:a16="http://schemas.microsoft.com/office/drawing/2014/main" id="{B3872822-F96F-3214-7AA1-BBB5FD7F49F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99" y="1752600"/>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721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7923E28-55C0-45F7-AAA7-D0F76D2A1B51}"/>
              </a:ext>
            </a:extLst>
          </p:cNvPr>
          <p:cNvSpPr>
            <a:spLocks noGrp="1"/>
          </p:cNvSpPr>
          <p:nvPr>
            <p:ph type="title"/>
          </p:nvPr>
        </p:nvSpPr>
        <p:spPr>
          <a:xfrm>
            <a:off x="152400" y="277813"/>
            <a:ext cx="8839200" cy="762000"/>
          </a:xfrm>
        </p:spPr>
        <p:txBody>
          <a:bodyPr/>
          <a:lstStyle/>
          <a:p>
            <a:pPr eaLnBrk="1" hangingPunct="1">
              <a:defRPr/>
            </a:pPr>
            <a:r>
              <a:rPr lang="en-US" altLang="en-US" sz="3400" b="1" u="sng" dirty="0">
                <a:effectLst>
                  <a:outerShdw blurRad="38100" dist="38100" dir="2700000" algn="tl">
                    <a:srgbClr val="000000">
                      <a:alpha val="43137"/>
                    </a:srgbClr>
                  </a:outerShdw>
                </a:effectLst>
              </a:rPr>
              <a:t>De-escalation strategies</a:t>
            </a:r>
            <a:r>
              <a:rPr lang="en-US" altLang="en-US" sz="3400" b="1" dirty="0">
                <a:effectLst>
                  <a:outerShdw blurRad="38100" dist="38100" dir="2700000" algn="tl">
                    <a:srgbClr val="000000">
                      <a:alpha val="43137"/>
                    </a:srgbClr>
                  </a:outerShdw>
                </a:effectLst>
              </a:rPr>
              <a:t> - </a:t>
            </a:r>
            <a:r>
              <a:rPr lang="en-US" altLang="en-US" sz="3400" i="1" dirty="0"/>
              <a:t>for you</a:t>
            </a:r>
          </a:p>
        </p:txBody>
      </p:sp>
      <p:sp>
        <p:nvSpPr>
          <p:cNvPr id="53251" name="Content Placeholder 2">
            <a:extLst>
              <a:ext uri="{FF2B5EF4-FFF2-40B4-BE49-F238E27FC236}">
                <a16:creationId xmlns:a16="http://schemas.microsoft.com/office/drawing/2014/main" id="{F1E8C39C-974A-49F2-915E-C354DC587261}"/>
              </a:ext>
            </a:extLst>
          </p:cNvPr>
          <p:cNvSpPr>
            <a:spLocks noGrp="1"/>
          </p:cNvSpPr>
          <p:nvPr>
            <p:ph idx="1"/>
          </p:nvPr>
        </p:nvSpPr>
        <p:spPr>
          <a:xfrm>
            <a:off x="457200" y="1295401"/>
            <a:ext cx="7086600" cy="5181600"/>
          </a:xfrm>
        </p:spPr>
        <p:txBody>
          <a:bodyPr/>
          <a:lstStyle/>
          <a:p>
            <a:pPr eaLnBrk="1" hangingPunct="1">
              <a:defRPr/>
            </a:pPr>
            <a:r>
              <a:rPr lang="en-US" altLang="en-US" sz="1600" dirty="0"/>
              <a:t>Remember you are the adult and can lead by example by showing a student how to handle big emotions</a:t>
            </a:r>
          </a:p>
          <a:p>
            <a:pPr lvl="1" eaLnBrk="1" hangingPunct="1">
              <a:defRPr/>
            </a:pPr>
            <a:r>
              <a:rPr lang="en-US" altLang="en-US" sz="1400" dirty="0"/>
              <a:t>Do breath-work together</a:t>
            </a:r>
          </a:p>
          <a:p>
            <a:pPr lvl="1" eaLnBrk="1" hangingPunct="1">
              <a:defRPr/>
            </a:pPr>
            <a:r>
              <a:rPr lang="en-US" altLang="en-US" sz="1400" dirty="0"/>
              <a:t>Do a time out together</a:t>
            </a:r>
          </a:p>
          <a:p>
            <a:pPr lvl="1" eaLnBrk="1" hangingPunct="1">
              <a:defRPr/>
            </a:pPr>
            <a:r>
              <a:rPr lang="en-US" altLang="en-US" sz="1400" dirty="0"/>
              <a:t>Do a redirection activity together</a:t>
            </a:r>
          </a:p>
          <a:p>
            <a:pPr eaLnBrk="1" hangingPunct="1">
              <a:defRPr/>
            </a:pPr>
            <a:r>
              <a:rPr lang="en-US" altLang="en-US" sz="1600" dirty="0"/>
              <a:t>Do not touch students, no matter what</a:t>
            </a:r>
          </a:p>
          <a:p>
            <a:pPr eaLnBrk="1" hangingPunct="1">
              <a:defRPr/>
            </a:pPr>
            <a:r>
              <a:rPr lang="en-US" altLang="en-US" sz="1600" dirty="0"/>
              <a:t>Recognize when you are going into “parent-mode”</a:t>
            </a:r>
          </a:p>
          <a:p>
            <a:pPr eaLnBrk="1" hangingPunct="1">
              <a:defRPr/>
            </a:pPr>
            <a:r>
              <a:rPr lang="en-US" altLang="en-US" sz="1600" dirty="0"/>
              <a:t>Ask for help</a:t>
            </a:r>
          </a:p>
          <a:p>
            <a:pPr eaLnBrk="1" hangingPunct="1">
              <a:defRPr/>
            </a:pPr>
            <a:r>
              <a:rPr lang="en-US" altLang="en-US" sz="1600" dirty="0"/>
              <a:t>Take a break</a:t>
            </a:r>
          </a:p>
          <a:p>
            <a:pPr eaLnBrk="1" hangingPunct="1">
              <a:defRPr/>
            </a:pPr>
            <a:r>
              <a:rPr lang="en-US" altLang="en-US" sz="1600" dirty="0"/>
              <a:t>Switch tasks to redirect your brain</a:t>
            </a:r>
          </a:p>
          <a:p>
            <a:pPr eaLnBrk="1" hangingPunct="1">
              <a:defRPr/>
            </a:pPr>
            <a:endParaRPr lang="en-US" altLang="en-US" sz="1600" dirty="0"/>
          </a:p>
          <a:p>
            <a:pPr eaLnBrk="1" hangingPunct="1">
              <a:defRPr/>
            </a:pPr>
            <a:endParaRPr lang="en-US" altLang="en-US" sz="1600" dirty="0"/>
          </a:p>
          <a:p>
            <a:pPr eaLnBrk="1" hangingPunct="1">
              <a:defRPr/>
            </a:pPr>
            <a:endParaRPr lang="en-US" altLang="en-US" sz="1600" dirty="0"/>
          </a:p>
        </p:txBody>
      </p:sp>
    </p:spTree>
    <p:extLst>
      <p:ext uri="{BB962C8B-B14F-4D97-AF65-F5344CB8AC3E}">
        <p14:creationId xmlns:p14="http://schemas.microsoft.com/office/powerpoint/2010/main" val="185340331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orking with the sad child: tearfulness, sadness and depression in primary  aged children — Developing Minds">
            <a:extLst>
              <a:ext uri="{FF2B5EF4-FFF2-40B4-BE49-F238E27FC236}">
                <a16:creationId xmlns:a16="http://schemas.microsoft.com/office/drawing/2014/main" id="{CD3AA481-55DA-4497-92E1-F559439DAB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3" t="3659" r="45458"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F89CD0-B809-4F1C-BFC2-A7C0C070E7E2}"/>
              </a:ext>
            </a:extLst>
          </p:cNvPr>
          <p:cNvSpPr>
            <a:spLocks noGrp="1"/>
          </p:cNvSpPr>
          <p:nvPr>
            <p:ph type="ctrTitle"/>
          </p:nvPr>
        </p:nvSpPr>
        <p:spPr>
          <a:xfrm>
            <a:off x="609600" y="762000"/>
            <a:ext cx="3066142" cy="4876800"/>
          </a:xfrm>
        </p:spPr>
        <p:txBody>
          <a:bodyPr>
            <a:normAutofit/>
          </a:bodyPr>
          <a:lstStyle/>
          <a:p>
            <a:pPr>
              <a:lnSpc>
                <a:spcPct val="90000"/>
              </a:lnSpc>
            </a:pPr>
            <a:r>
              <a:rPr lang="en-US" altLang="en-US" sz="3400" dirty="0"/>
              <a:t>“The kids who need the most love will ask for it in the most unloving ways.” </a:t>
            </a:r>
            <a:br>
              <a:rPr lang="en-US" altLang="en-US" sz="2600" dirty="0"/>
            </a:br>
            <a:r>
              <a:rPr lang="en-US" altLang="en-US" sz="2600" dirty="0"/>
              <a:t>-unknown</a:t>
            </a:r>
            <a:endParaRPr lang="en-US" sz="2600" dirty="0"/>
          </a:p>
        </p:txBody>
      </p:sp>
    </p:spTree>
    <p:extLst>
      <p:ext uri="{BB962C8B-B14F-4D97-AF65-F5344CB8AC3E}">
        <p14:creationId xmlns:p14="http://schemas.microsoft.com/office/powerpoint/2010/main" val="2700554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11FECA6-2D5B-4914-99D8-B12AE15B5D12}"/>
              </a:ext>
            </a:extLst>
          </p:cNvPr>
          <p:cNvSpPr>
            <a:spLocks noGrp="1"/>
          </p:cNvSpPr>
          <p:nvPr>
            <p:ph type="title"/>
          </p:nvPr>
        </p:nvSpPr>
        <p:spPr>
          <a:xfrm>
            <a:off x="228600" y="228600"/>
            <a:ext cx="6348413" cy="762000"/>
          </a:xfrm>
        </p:spPr>
        <p:txBody>
          <a:bodyPr/>
          <a:lstStyle/>
          <a:p>
            <a:pPr eaLnBrk="1" hangingPunct="1">
              <a:defRPr/>
            </a:pPr>
            <a:r>
              <a:rPr lang="en-US" altLang="en-US" b="1" u="sng" dirty="0">
                <a:effectLst>
                  <a:outerShdw blurRad="38100" dist="38100" dir="2700000" algn="tl">
                    <a:srgbClr val="000000">
                      <a:alpha val="43137"/>
                    </a:srgbClr>
                  </a:outerShdw>
                </a:effectLst>
              </a:rPr>
              <a:t>When to Contact the Office </a:t>
            </a:r>
          </a:p>
        </p:txBody>
      </p:sp>
      <p:sp>
        <p:nvSpPr>
          <p:cNvPr id="53251" name="Content Placeholder 2">
            <a:extLst>
              <a:ext uri="{FF2B5EF4-FFF2-40B4-BE49-F238E27FC236}">
                <a16:creationId xmlns:a16="http://schemas.microsoft.com/office/drawing/2014/main" id="{F68BB16C-EE38-4A93-95B5-337A0F336CE9}"/>
              </a:ext>
            </a:extLst>
          </p:cNvPr>
          <p:cNvSpPr>
            <a:spLocks noGrp="1"/>
          </p:cNvSpPr>
          <p:nvPr>
            <p:ph idx="1"/>
          </p:nvPr>
        </p:nvSpPr>
        <p:spPr>
          <a:xfrm>
            <a:off x="609600" y="1371600"/>
            <a:ext cx="6348413" cy="4670425"/>
          </a:xfrm>
        </p:spPr>
        <p:txBody>
          <a:bodyPr/>
          <a:lstStyle/>
          <a:p>
            <a:pPr eaLnBrk="1" hangingPunct="1"/>
            <a:r>
              <a:rPr lang="en-US" altLang="en-US" sz="2000" dirty="0"/>
              <a:t>If you feel your safety or the safety of any child is at risk, </a:t>
            </a:r>
            <a:r>
              <a:rPr lang="en-US" altLang="en-US" sz="2000" b="1" i="1" u="sng" dirty="0"/>
              <a:t>call the office immediately</a:t>
            </a:r>
            <a:r>
              <a:rPr lang="en-US" altLang="en-US" sz="2000" dirty="0"/>
              <a:t>.</a:t>
            </a:r>
          </a:p>
          <a:p>
            <a:pPr eaLnBrk="1" hangingPunct="1"/>
            <a:endParaRPr lang="en-US" altLang="en-US" sz="2000" dirty="0"/>
          </a:p>
          <a:p>
            <a:pPr eaLnBrk="1" hangingPunct="1"/>
            <a:r>
              <a:rPr lang="en-US" altLang="en-US" sz="2000" dirty="0"/>
              <a:t>Other times to call the office: </a:t>
            </a:r>
          </a:p>
          <a:p>
            <a:pPr lvl="1" eaLnBrk="1" hangingPunct="1">
              <a:buFont typeface="Wingdings" panose="05000000000000000000" pitchFamily="2" charset="2"/>
              <a:buChar char="q"/>
            </a:pPr>
            <a:r>
              <a:rPr lang="en-US" altLang="en-US" sz="2000" dirty="0"/>
              <a:t>When a student has threatened you or another student or self.</a:t>
            </a:r>
          </a:p>
          <a:p>
            <a:pPr lvl="1" eaLnBrk="1" hangingPunct="1">
              <a:buFont typeface="Wingdings" panose="05000000000000000000" pitchFamily="2" charset="2"/>
              <a:buChar char="q"/>
            </a:pPr>
            <a:r>
              <a:rPr lang="en-US" altLang="en-US" sz="2000" dirty="0"/>
              <a:t>When the behavioral interventions you have in place and/or the de-escalating strategies were not successful.</a:t>
            </a:r>
          </a:p>
          <a:p>
            <a:pPr lvl="1" eaLnBrk="1" hangingPunct="1">
              <a:buFont typeface="Wingdings" panose="05000000000000000000" pitchFamily="2" charset="2"/>
              <a:buChar char="q"/>
            </a:pPr>
            <a:r>
              <a:rPr lang="en-US" altLang="en-US" sz="2000" dirty="0"/>
              <a:t>When the learning environment is seriously compromised.</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79E20BD-8594-4A98-B1CE-DB6AE1251257}"/>
              </a:ext>
            </a:extLst>
          </p:cNvPr>
          <p:cNvSpPr>
            <a:spLocks noGrp="1"/>
          </p:cNvSpPr>
          <p:nvPr>
            <p:ph type="title"/>
          </p:nvPr>
        </p:nvSpPr>
        <p:spPr>
          <a:xfrm>
            <a:off x="306388" y="152400"/>
            <a:ext cx="6446837" cy="990600"/>
          </a:xfrm>
        </p:spPr>
        <p:txBody>
          <a:bodyPr/>
          <a:lstStyle/>
          <a:p>
            <a:pPr eaLnBrk="1" hangingPunct="1">
              <a:defRPr/>
            </a:pPr>
            <a:r>
              <a:rPr lang="en-US" altLang="en-US" sz="3600" b="1" u="sng" dirty="0">
                <a:effectLst>
                  <a:outerShdw blurRad="38100" dist="38100" dir="2700000" algn="tl">
                    <a:srgbClr val="000000">
                      <a:alpha val="43137"/>
                    </a:srgbClr>
                  </a:outerShdw>
                </a:effectLst>
              </a:rPr>
              <a:t>End of School Day Items</a:t>
            </a:r>
          </a:p>
        </p:txBody>
      </p:sp>
      <p:sp>
        <p:nvSpPr>
          <p:cNvPr id="3" name="Text Placeholder 2">
            <a:extLst>
              <a:ext uri="{FF2B5EF4-FFF2-40B4-BE49-F238E27FC236}">
                <a16:creationId xmlns:a16="http://schemas.microsoft.com/office/drawing/2014/main" id="{3A3BA5D2-3820-42E7-B264-0E502B0103E5}"/>
              </a:ext>
            </a:extLst>
          </p:cNvPr>
          <p:cNvSpPr>
            <a:spLocks noGrp="1"/>
          </p:cNvSpPr>
          <p:nvPr>
            <p:ph type="body" idx="1"/>
          </p:nvPr>
        </p:nvSpPr>
        <p:spPr>
          <a:xfrm>
            <a:off x="271463" y="1143000"/>
            <a:ext cx="6446837" cy="4016375"/>
          </a:xfrm>
        </p:spPr>
        <p:txBody>
          <a:bodyPr rtlCol="0" anchor="t">
            <a:noAutofit/>
          </a:bodyPr>
          <a:lstStyle/>
          <a:p>
            <a:pPr eaLnBrk="1" fontAlgn="auto" hangingPunct="1">
              <a:spcAft>
                <a:spcPts val="0"/>
              </a:spcAft>
              <a:defRPr/>
            </a:pPr>
            <a:endParaRPr lang="en-US" sz="2000" dirty="0">
              <a:solidFill>
                <a:schemeClr val="tx1"/>
              </a:solidFill>
            </a:endParaRPr>
          </a:p>
          <a:p>
            <a:pPr marL="342900" indent="-342900" eaLnBrk="1" fontAlgn="auto" hangingPunct="1">
              <a:spcAft>
                <a:spcPts val="0"/>
              </a:spcAft>
              <a:buFont typeface="Wingdings 3" panose="05040102010807070707" pitchFamily="18" charset="2"/>
              <a:buChar char="u"/>
              <a:defRPr/>
            </a:pPr>
            <a:r>
              <a:rPr lang="en-US" sz="2000" dirty="0">
                <a:solidFill>
                  <a:schemeClr val="tx1"/>
                </a:solidFill>
              </a:rPr>
              <a:t>Recap with the Teacher about the day.</a:t>
            </a:r>
          </a:p>
          <a:p>
            <a:pPr eaLnBrk="1" fontAlgn="auto" hangingPunct="1">
              <a:spcAft>
                <a:spcPts val="0"/>
              </a:spcAft>
              <a:defRPr/>
            </a:pPr>
            <a:endParaRPr lang="en-US" sz="2000" dirty="0">
              <a:solidFill>
                <a:schemeClr val="tx1"/>
              </a:solidFill>
            </a:endParaRPr>
          </a:p>
          <a:p>
            <a:pPr marL="342900" indent="-342900" eaLnBrk="1" fontAlgn="auto" hangingPunct="1">
              <a:spcAft>
                <a:spcPts val="0"/>
              </a:spcAft>
              <a:buFont typeface="Wingdings 3" panose="05040102010807070707" pitchFamily="18" charset="2"/>
              <a:buChar char="u"/>
              <a:defRPr/>
            </a:pPr>
            <a:r>
              <a:rPr lang="en-US" sz="2000" dirty="0">
                <a:solidFill>
                  <a:schemeClr val="tx1"/>
                </a:solidFill>
              </a:rPr>
              <a:t>Ask if there is any help needed closing the room for the day. </a:t>
            </a:r>
          </a:p>
          <a:p>
            <a:pPr marL="800100" lvl="1" indent="-342900" eaLnBrk="1" fontAlgn="auto" hangingPunct="1">
              <a:spcAft>
                <a:spcPts val="0"/>
              </a:spcAft>
              <a:buFont typeface="Wingdings" panose="05000000000000000000" pitchFamily="2" charset="2"/>
              <a:buChar char="q"/>
              <a:defRPr/>
            </a:pPr>
            <a:endParaRPr lang="en-US" sz="2000" dirty="0">
              <a:solidFill>
                <a:schemeClr val="tx1"/>
              </a:solidFill>
            </a:endParaRPr>
          </a:p>
          <a:p>
            <a:pPr marL="342900" indent="-342900" eaLnBrk="1" fontAlgn="auto" hangingPunct="1">
              <a:spcAft>
                <a:spcPts val="0"/>
              </a:spcAft>
              <a:buFont typeface="Wingdings 3" panose="05040102010807070707" pitchFamily="18" charset="2"/>
              <a:buChar char="u"/>
              <a:defRPr/>
            </a:pPr>
            <a:r>
              <a:rPr lang="en-US" sz="2000" dirty="0">
                <a:solidFill>
                  <a:schemeClr val="tx1"/>
                </a:solidFill>
              </a:rPr>
              <a:t>Return Radios and Badge with access to the Office Manager.</a:t>
            </a:r>
          </a:p>
          <a:p>
            <a:pPr eaLnBrk="1" fontAlgn="auto" hangingPunct="1">
              <a:spcAft>
                <a:spcPts val="0"/>
              </a:spcAft>
              <a:defRPr/>
            </a:pPr>
            <a:endParaRPr lang="en-US" sz="2000" dirty="0">
              <a:solidFill>
                <a:schemeClr val="tx1"/>
              </a:solidFill>
            </a:endParaRPr>
          </a:p>
          <a:p>
            <a:pPr marL="342900" indent="-342900" eaLnBrk="1" fontAlgn="auto" hangingPunct="1">
              <a:spcAft>
                <a:spcPts val="0"/>
              </a:spcAft>
              <a:buFont typeface="Wingdings 3" panose="05040102010807070707" pitchFamily="18" charset="2"/>
              <a:buChar char="u"/>
              <a:defRPr/>
            </a:pPr>
            <a:r>
              <a:rPr lang="en-US" sz="2000" dirty="0">
                <a:solidFill>
                  <a:schemeClr val="tx1"/>
                </a:solidFill>
              </a:rPr>
              <a:t>Sign out for the day. </a:t>
            </a:r>
          </a:p>
          <a:p>
            <a:pPr marL="214313" indent="-214313" eaLnBrk="1" fontAlgn="auto" hangingPunct="1">
              <a:spcAft>
                <a:spcPts val="0"/>
              </a:spcAft>
              <a:buFont typeface="Wingdings" panose="05000000000000000000" pitchFamily="2" charset="2"/>
              <a:buChar char="Ø"/>
              <a:defRPr/>
            </a:pPr>
            <a:endParaRPr lang="en-US" sz="1725"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27118472-428A-46CD-88C4-672C490B688B}"/>
              </a:ext>
            </a:extLst>
          </p:cNvPr>
          <p:cNvSpPr>
            <a:spLocks noGrp="1"/>
          </p:cNvSpPr>
          <p:nvPr>
            <p:ph type="title"/>
          </p:nvPr>
        </p:nvSpPr>
        <p:spPr>
          <a:xfrm>
            <a:off x="381000" y="381000"/>
            <a:ext cx="6348413" cy="914400"/>
          </a:xfrm>
        </p:spPr>
        <p:txBody>
          <a:bodyPr/>
          <a:lstStyle/>
          <a:p>
            <a:pPr eaLnBrk="1" hangingPunct="1">
              <a:defRPr/>
            </a:pPr>
            <a:r>
              <a:rPr lang="en-US" altLang="en-US" sz="5400" b="1" u="sng" dirty="0">
                <a:effectLst>
                  <a:outerShdw blurRad="38100" dist="38100" dir="2700000" algn="tl">
                    <a:srgbClr val="000000">
                      <a:alpha val="43137"/>
                    </a:srgbClr>
                  </a:outerShdw>
                </a:effectLst>
              </a:rPr>
              <a:t>Introductions</a:t>
            </a:r>
            <a:r>
              <a:rPr lang="en-US" altLang="en-US" sz="5400" b="1" u="sng" dirty="0"/>
              <a:t> </a:t>
            </a:r>
          </a:p>
        </p:txBody>
      </p:sp>
      <p:sp>
        <p:nvSpPr>
          <p:cNvPr id="7170" name="Rectangle 3">
            <a:extLst>
              <a:ext uri="{FF2B5EF4-FFF2-40B4-BE49-F238E27FC236}">
                <a16:creationId xmlns:a16="http://schemas.microsoft.com/office/drawing/2014/main" id="{3C0D0707-0DAC-4484-ACA5-D2E75816CC6D}"/>
              </a:ext>
            </a:extLst>
          </p:cNvPr>
          <p:cNvSpPr>
            <a:spLocks noGrp="1" noChangeArrowheads="1"/>
          </p:cNvSpPr>
          <p:nvPr>
            <p:ph idx="1"/>
          </p:nvPr>
        </p:nvSpPr>
        <p:spPr>
          <a:xfrm>
            <a:off x="381000" y="1600200"/>
            <a:ext cx="7162800" cy="5181600"/>
          </a:xfrm>
        </p:spPr>
        <p:txBody>
          <a:bodyPr rtlCol="0">
            <a:normAutofit fontScale="85000" lnSpcReduction="10000"/>
          </a:bodyPr>
          <a:lstStyle/>
          <a:p>
            <a:pPr eaLnBrk="1" fontAlgn="auto" hangingPunct="1">
              <a:spcBef>
                <a:spcPts val="0"/>
              </a:spcBef>
              <a:spcAft>
                <a:spcPts val="0"/>
              </a:spcAft>
              <a:defRPr/>
            </a:pPr>
            <a:r>
              <a:rPr lang="en-US" altLang="en-US" sz="2800" b="1" dirty="0">
                <a:solidFill>
                  <a:schemeClr val="tx1">
                    <a:lumMod val="75000"/>
                    <a:lumOff val="25000"/>
                  </a:schemeClr>
                </a:solidFill>
                <a:cs typeface="Adobe Devanagari" panose="02040503050201020203" pitchFamily="18" charset="0"/>
              </a:rPr>
              <a:t>Bethany Fields</a:t>
            </a:r>
          </a:p>
          <a:p>
            <a:pPr marL="400050" lvl="1" indent="0" eaLnBrk="1" fontAlgn="auto" hangingPunct="1">
              <a:spcBef>
                <a:spcPts val="0"/>
              </a:spcBef>
              <a:spcAft>
                <a:spcPts val="0"/>
              </a:spcAft>
              <a:buNone/>
              <a:defRPr/>
            </a:pPr>
            <a:r>
              <a:rPr lang="en-US" altLang="en-US" sz="2600" dirty="0">
                <a:solidFill>
                  <a:schemeClr val="tx1">
                    <a:lumMod val="75000"/>
                    <a:lumOff val="25000"/>
                  </a:schemeClr>
                </a:solidFill>
                <a:cs typeface="Adobe Devanagari" panose="02040503050201020203" pitchFamily="18" charset="0"/>
              </a:rPr>
              <a:t>Classified Substitute Application &amp; Selection Specialist </a:t>
            </a:r>
          </a:p>
          <a:p>
            <a:pPr marL="400050" lvl="1" indent="0" eaLnBrk="1" fontAlgn="auto" hangingPunct="1">
              <a:spcBef>
                <a:spcPts val="0"/>
              </a:spcBef>
              <a:spcAft>
                <a:spcPts val="0"/>
              </a:spcAft>
              <a:buNone/>
              <a:defRPr/>
            </a:pPr>
            <a:r>
              <a:rPr lang="en-US" altLang="en-US" sz="2600" u="sng" dirty="0">
                <a:solidFill>
                  <a:schemeClr val="accent1"/>
                </a:solidFill>
                <a:cs typeface="Adobe Devanagari" panose="02040503050201020203" pitchFamily="18" charset="0"/>
              </a:rPr>
              <a:t>BethanyF@spokaneschools.org</a:t>
            </a:r>
            <a:endParaRPr lang="en-US" altLang="en-US" sz="2600" dirty="0">
              <a:solidFill>
                <a:schemeClr val="tx1">
                  <a:lumMod val="75000"/>
                  <a:lumOff val="25000"/>
                </a:schemeClr>
              </a:solidFill>
              <a:cs typeface="Adobe Devanagari" panose="02040503050201020203" pitchFamily="18" charset="0"/>
            </a:endParaRPr>
          </a:p>
          <a:p>
            <a:pPr marL="400050" lvl="1" indent="0" eaLnBrk="1" fontAlgn="auto" hangingPunct="1">
              <a:spcBef>
                <a:spcPts val="0"/>
              </a:spcBef>
              <a:spcAft>
                <a:spcPts val="0"/>
              </a:spcAft>
              <a:buNone/>
              <a:defRPr/>
            </a:pPr>
            <a:r>
              <a:rPr lang="en-US" altLang="en-US" sz="2600" dirty="0">
                <a:solidFill>
                  <a:schemeClr val="tx1">
                    <a:lumMod val="75000"/>
                    <a:lumOff val="25000"/>
                  </a:schemeClr>
                </a:solidFill>
                <a:cs typeface="Adobe Devanagari" panose="02040503050201020203" pitchFamily="18" charset="0"/>
              </a:rPr>
              <a:t>(509) 354-7286</a:t>
            </a:r>
          </a:p>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Maya Bybee</a:t>
            </a:r>
          </a:p>
          <a:p>
            <a:pPr marL="0" indent="0" eaLnBrk="1" fontAlgn="auto" hangingPunct="1">
              <a:spcBef>
                <a:spcPts val="0"/>
              </a:spcBef>
              <a:spcAft>
                <a:spcPts val="0"/>
              </a:spcAft>
              <a:buNone/>
              <a:defRPr/>
            </a:pPr>
            <a:r>
              <a:rPr lang="en-US" altLang="en-US" sz="2800" b="1" dirty="0">
                <a:solidFill>
                  <a:schemeClr val="tx1">
                    <a:lumMod val="75000"/>
                    <a:lumOff val="25000"/>
                  </a:schemeClr>
                </a:solidFill>
                <a:latin typeface="+mj-lt"/>
                <a:cs typeface="Adobe Devanagari" panose="02040503050201020203" pitchFamily="18" charset="0"/>
              </a:rPr>
              <a:t>	</a:t>
            </a:r>
            <a:r>
              <a:rPr lang="en-US" altLang="en-US" sz="2800" dirty="0">
                <a:solidFill>
                  <a:schemeClr val="tx1">
                    <a:lumMod val="75000"/>
                    <a:lumOff val="25000"/>
                  </a:schemeClr>
                </a:solidFill>
                <a:latin typeface="+mj-lt"/>
                <a:cs typeface="Adobe Devanagari" panose="02040503050201020203" pitchFamily="18" charset="0"/>
              </a:rPr>
              <a:t>Substitute Application &amp; Selection Specialist</a:t>
            </a:r>
          </a:p>
          <a:p>
            <a:pPr marL="0" indent="0" eaLnBrk="1" fontAlgn="auto" hangingPunct="1">
              <a:spcBef>
                <a:spcPts val="0"/>
              </a:spcBef>
              <a:spcAft>
                <a:spcPts val="0"/>
              </a:spcAft>
              <a:buNone/>
              <a:defRPr/>
            </a:pPr>
            <a:r>
              <a:rPr lang="en-US" altLang="en-US" sz="2800" b="1" dirty="0">
                <a:solidFill>
                  <a:schemeClr val="tx1">
                    <a:lumMod val="75000"/>
                    <a:lumOff val="25000"/>
                  </a:schemeClr>
                </a:solidFill>
                <a:latin typeface="+mj-lt"/>
                <a:cs typeface="Adobe Devanagari" panose="02040503050201020203" pitchFamily="18" charset="0"/>
              </a:rPr>
              <a:t>	</a:t>
            </a:r>
            <a:r>
              <a:rPr lang="en-US" altLang="en-US" sz="2800" dirty="0">
                <a:solidFill>
                  <a:schemeClr val="tx1">
                    <a:lumMod val="75000"/>
                    <a:lumOff val="25000"/>
                  </a:schemeClr>
                </a:solidFill>
                <a:latin typeface="+mj-lt"/>
                <a:cs typeface="Adobe Devanagari" panose="02040503050201020203" pitchFamily="18" charset="0"/>
                <a:hlinkClick r:id="rId3"/>
              </a:rPr>
              <a:t>MayaB@spokaneschools.org</a:t>
            </a:r>
            <a:endParaRPr lang="en-US" altLang="en-US" sz="2800" dirty="0">
              <a:solidFill>
                <a:schemeClr val="tx1">
                  <a:lumMod val="75000"/>
                  <a:lumOff val="25000"/>
                </a:schemeClr>
              </a:solidFill>
              <a:latin typeface="+mj-lt"/>
              <a:cs typeface="Adobe Devanagari" panose="02040503050201020203" pitchFamily="18" charset="0"/>
            </a:endParaRPr>
          </a:p>
          <a:p>
            <a:pPr marL="0" indent="0" eaLnBrk="1" fontAlgn="auto" hangingPunct="1">
              <a:spcBef>
                <a:spcPts val="0"/>
              </a:spcBef>
              <a:spcAft>
                <a:spcPts val="0"/>
              </a:spcAft>
              <a:buNone/>
              <a:defRPr/>
            </a:pPr>
            <a:r>
              <a:rPr lang="en-US" altLang="en-US" sz="2800" b="1" dirty="0">
                <a:solidFill>
                  <a:schemeClr val="tx1">
                    <a:lumMod val="75000"/>
                    <a:lumOff val="25000"/>
                  </a:schemeClr>
                </a:solidFill>
                <a:latin typeface="+mj-lt"/>
                <a:cs typeface="Adobe Devanagari" panose="02040503050201020203" pitchFamily="18" charset="0"/>
              </a:rPr>
              <a:t>	</a:t>
            </a:r>
            <a:r>
              <a:rPr lang="en-US" altLang="en-US" sz="2800" dirty="0">
                <a:solidFill>
                  <a:schemeClr val="tx1">
                    <a:lumMod val="75000"/>
                    <a:lumOff val="25000"/>
                  </a:schemeClr>
                </a:solidFill>
                <a:latin typeface="+mj-lt"/>
                <a:cs typeface="Adobe Devanagari" panose="02040503050201020203" pitchFamily="18" charset="0"/>
              </a:rPr>
              <a:t>(509) 354-5953</a:t>
            </a:r>
          </a:p>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Shelly Sines</a:t>
            </a: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Substitute Services Manager</a:t>
            </a:r>
            <a:endParaRPr lang="en-US" altLang="en-US" sz="2600" b="1"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hlinkClick r:id="rId4"/>
              </a:rPr>
              <a:t>MichelleSi@spokaneschools.org</a:t>
            </a:r>
            <a:endParaRPr lang="en-US" altLang="en-US" sz="2600"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(509) 354-7230</a:t>
            </a:r>
          </a:p>
          <a:p>
            <a:pPr eaLnBrk="1" fontAlgn="auto" hangingPunct="1">
              <a:spcBef>
                <a:spcPts val="0"/>
              </a:spcBef>
              <a:spcAft>
                <a:spcPts val="0"/>
              </a:spcAft>
              <a:defRPr/>
            </a:pPr>
            <a:endParaRPr lang="en-US" altLang="en-US" sz="2800" dirty="0">
              <a:solidFill>
                <a:schemeClr val="tx1">
                  <a:lumMod val="75000"/>
                  <a:lumOff val="25000"/>
                </a:schemeClr>
              </a:solidFill>
              <a:latin typeface="+mj-lt"/>
              <a:cs typeface="Adobe Devanagari" panose="02040503050201020203" pitchFamily="18" charset="0"/>
            </a:endParaRPr>
          </a:p>
          <a:p>
            <a:pPr eaLnBrk="1" fontAlgn="auto" hangingPunct="1">
              <a:spcBef>
                <a:spcPts val="0"/>
              </a:spcBef>
              <a:spcAft>
                <a:spcPts val="0"/>
              </a:spcAft>
              <a:defRPr/>
            </a:pPr>
            <a:r>
              <a:rPr lang="en-US" altLang="en-US" sz="2800" b="1" dirty="0">
                <a:solidFill>
                  <a:schemeClr val="tx1">
                    <a:lumMod val="75000"/>
                    <a:lumOff val="25000"/>
                  </a:schemeClr>
                </a:solidFill>
                <a:latin typeface="+mj-lt"/>
                <a:cs typeface="Adobe Devanagari" panose="02040503050201020203" pitchFamily="18" charset="0"/>
              </a:rPr>
              <a:t>Substitute HELP Desk</a:t>
            </a:r>
            <a:endParaRPr lang="en-US" altLang="en-US" sz="2600"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r>
              <a:rPr lang="en-US" altLang="en-US" sz="2600" dirty="0">
                <a:solidFill>
                  <a:schemeClr val="tx1">
                    <a:lumMod val="75000"/>
                    <a:lumOff val="25000"/>
                  </a:schemeClr>
                </a:solidFill>
                <a:latin typeface="+mj-lt"/>
                <a:cs typeface="Adobe Devanagari" panose="02040503050201020203" pitchFamily="18" charset="0"/>
              </a:rPr>
              <a:t>(509) 354-7343 OR </a:t>
            </a:r>
            <a:r>
              <a:rPr lang="en-US" altLang="en-US" sz="2600" dirty="0">
                <a:solidFill>
                  <a:schemeClr val="tx1">
                    <a:lumMod val="75000"/>
                    <a:lumOff val="25000"/>
                  </a:schemeClr>
                </a:solidFill>
                <a:latin typeface="+mj-lt"/>
                <a:cs typeface="Adobe Devanagari" panose="02040503050201020203" pitchFamily="18" charset="0"/>
                <a:hlinkClick r:id="rId5"/>
              </a:rPr>
              <a:t>subdesk@spokaneschools.org</a:t>
            </a:r>
            <a:endParaRPr lang="en-US" altLang="en-US" sz="2600" dirty="0">
              <a:solidFill>
                <a:schemeClr val="tx1">
                  <a:lumMod val="75000"/>
                  <a:lumOff val="25000"/>
                </a:schemeClr>
              </a:solidFill>
              <a:latin typeface="+mj-lt"/>
              <a:cs typeface="Adobe Devanagari" panose="02040503050201020203" pitchFamily="18" charset="0"/>
            </a:endParaRPr>
          </a:p>
          <a:p>
            <a:pPr marL="400050" lvl="1" indent="0" eaLnBrk="1" fontAlgn="auto" hangingPunct="1">
              <a:spcBef>
                <a:spcPts val="0"/>
              </a:spcBef>
              <a:spcAft>
                <a:spcPts val="0"/>
              </a:spcAft>
              <a:buFont typeface="Wingdings 3" panose="05040102010807070707" pitchFamily="18" charset="2"/>
              <a:buNone/>
              <a:defRPr/>
            </a:pPr>
            <a:endParaRPr lang="en-US" altLang="en-US" sz="2600" dirty="0">
              <a:solidFill>
                <a:schemeClr val="tx1">
                  <a:lumMod val="75000"/>
                  <a:lumOff val="25000"/>
                </a:schemeClr>
              </a:solidFill>
              <a:latin typeface="+mj-lt"/>
              <a:cs typeface="Adobe Devanagari" panose="02040503050201020203" pitchFamily="18" charset="0"/>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latin typeface="+mj-lt"/>
              <a:cs typeface="Adobe Devanagari" panose="02040503050201020203" pitchFamily="18" charset="0"/>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latin typeface="+mj-lt"/>
              <a:cs typeface="Adobe Devanagari" panose="02040503050201020203" pitchFamily="18" charset="0"/>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latin typeface="+mj-lt"/>
              <a:cs typeface="Adobe Devanagari" panose="02040503050201020203" pitchFamily="18" charset="0"/>
            </a:endParaRPr>
          </a:p>
          <a:p>
            <a:pPr marL="0" indent="0" eaLnBrk="1" fontAlgn="auto" hangingPunct="1">
              <a:spcBef>
                <a:spcPts val="0"/>
              </a:spcBef>
              <a:spcAft>
                <a:spcPts val="0"/>
              </a:spcAft>
              <a:buFont typeface="Wingdings 3" panose="05040102010807070707" pitchFamily="18"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marL="0" indent="0" eaLnBrk="1" fontAlgn="auto" hangingPunct="1">
              <a:spcBef>
                <a:spcPts val="0"/>
              </a:spcBef>
              <a:spcAft>
                <a:spcPts val="0"/>
              </a:spcAft>
              <a:buFont typeface="Wingdings" panose="05000000000000000000" pitchFamily="2" charset="2"/>
              <a:buNone/>
              <a:defRPr/>
            </a:pPr>
            <a:endParaRPr lang="en-US" altLang="en-US" sz="2500" dirty="0">
              <a:solidFill>
                <a:schemeClr val="tx1">
                  <a:lumMod val="75000"/>
                  <a:lumOff val="25000"/>
                </a:schemeClr>
              </a:solidFill>
            </a:endParaRPr>
          </a:p>
          <a:p>
            <a:pPr eaLnBrk="1" fontAlgn="auto" hangingPunct="1">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0F83640-5E85-4971-8AB4-7E509AEC72B1}"/>
              </a:ext>
            </a:extLst>
          </p:cNvPr>
          <p:cNvSpPr>
            <a:spLocks noGrp="1"/>
          </p:cNvSpPr>
          <p:nvPr>
            <p:ph type="title"/>
          </p:nvPr>
        </p:nvSpPr>
        <p:spPr/>
        <p:txBody>
          <a:bodyPr/>
          <a:lstStyle/>
          <a:p>
            <a:pPr eaLnBrk="1" hangingPunct="1">
              <a:defRPr/>
            </a:pPr>
            <a:r>
              <a:rPr lang="en-US" altLang="en-US" sz="5400" b="1" u="sng" dirty="0">
                <a:effectLst>
                  <a:outerShdw blurRad="38100" dist="38100" dir="2700000" algn="tl">
                    <a:srgbClr val="000000">
                      <a:alpha val="43137"/>
                    </a:srgbClr>
                  </a:outerShdw>
                </a:effectLst>
              </a:rPr>
              <a:t>Housekeeping</a:t>
            </a:r>
          </a:p>
        </p:txBody>
      </p:sp>
      <p:sp>
        <p:nvSpPr>
          <p:cNvPr id="34819" name="Content Placeholder 2">
            <a:extLst>
              <a:ext uri="{FF2B5EF4-FFF2-40B4-BE49-F238E27FC236}">
                <a16:creationId xmlns:a16="http://schemas.microsoft.com/office/drawing/2014/main" id="{7FCB7305-E3D3-44C9-A49B-690F923892F5}"/>
              </a:ext>
            </a:extLst>
          </p:cNvPr>
          <p:cNvSpPr>
            <a:spLocks noGrp="1"/>
          </p:cNvSpPr>
          <p:nvPr>
            <p:ph idx="1"/>
          </p:nvPr>
        </p:nvSpPr>
        <p:spPr>
          <a:xfrm>
            <a:off x="609600" y="1676400"/>
            <a:ext cx="6348413" cy="4876800"/>
          </a:xfrm>
        </p:spPr>
        <p:txBody>
          <a:bodyPr/>
          <a:lstStyle/>
          <a:p>
            <a:pPr eaLnBrk="1" hangingPunct="1">
              <a:buFont typeface="Wingdings 3" panose="05040102010807070707" pitchFamily="18" charset="2"/>
              <a:buChar char="u"/>
              <a:defRPr/>
            </a:pPr>
            <a:r>
              <a:rPr lang="en-US" altLang="en-US" sz="2200" dirty="0"/>
              <a:t>Lift Test – Must be completed prior to working in classrooms. </a:t>
            </a:r>
            <a:br>
              <a:rPr lang="en-US" altLang="en-US" sz="2200" dirty="0"/>
            </a:br>
            <a:endParaRPr lang="en-US" altLang="en-US" sz="2200" dirty="0"/>
          </a:p>
          <a:p>
            <a:pPr eaLnBrk="1" hangingPunct="1">
              <a:buFont typeface="Wingdings 3" panose="05040102010807070707" pitchFamily="18" charset="2"/>
              <a:buChar char="u"/>
              <a:defRPr/>
            </a:pPr>
            <a:r>
              <a:rPr lang="en-US" altLang="en-US" sz="2200" dirty="0"/>
              <a:t>Minimum 10 days of subbing per year to remain a substitute.</a:t>
            </a:r>
          </a:p>
          <a:p>
            <a:pPr marL="0" indent="0" eaLnBrk="1" hangingPunct="1">
              <a:buFont typeface="Wingdings 3" panose="05040102010807070707" pitchFamily="18" charset="2"/>
              <a:buNone/>
              <a:defRPr/>
            </a:pPr>
            <a:endParaRPr lang="en-US" altLang="en-US" sz="2200" dirty="0"/>
          </a:p>
          <a:p>
            <a:pPr eaLnBrk="1" hangingPunct="1">
              <a:buFont typeface="Wingdings 3" panose="05040102010807070707" pitchFamily="18" charset="2"/>
              <a:buChar char="u"/>
              <a:defRPr/>
            </a:pPr>
            <a:r>
              <a:rPr lang="en-US" altLang="en-US" sz="2200" dirty="0"/>
              <a:t>Keep your contact information in Frontline up to date!</a:t>
            </a:r>
            <a:br>
              <a:rPr lang="en-US" altLang="en-US" sz="2200" dirty="0"/>
            </a:br>
            <a:endParaRPr lang="en-US" altLang="en-US" sz="2200" dirty="0"/>
          </a:p>
          <a:p>
            <a:pPr eaLnBrk="1" hangingPunct="1">
              <a:buFont typeface="Wingdings 3" panose="05040102010807070707" pitchFamily="18" charset="2"/>
              <a:buChar char="u"/>
              <a:defRPr/>
            </a:pPr>
            <a:r>
              <a:rPr lang="en-US" altLang="en-US" sz="2200" dirty="0"/>
              <a:t>Resignation or new job</a:t>
            </a:r>
          </a:p>
          <a:p>
            <a:pPr lvl="1" eaLnBrk="1" hangingPunct="1">
              <a:buFont typeface="Wingdings" panose="05000000000000000000" pitchFamily="2" charset="2"/>
              <a:buChar char="q"/>
              <a:defRPr/>
            </a:pPr>
            <a:r>
              <a:rPr lang="en-US" altLang="en-US" sz="2200" dirty="0"/>
              <a:t>Please send an email/letter advising us of your status change as soon as possible.</a:t>
            </a:r>
          </a:p>
          <a:p>
            <a:pPr eaLnBrk="1" hangingPunct="1">
              <a:buFont typeface="Wingdings 3" panose="05040102010807070707" pitchFamily="18" charset="2"/>
              <a:buChar char="u"/>
              <a:defRPr/>
            </a:pPr>
            <a:endParaRPr lang="en-US" altLang="en-US" sz="2200" dirty="0"/>
          </a:p>
          <a:p>
            <a:pPr marL="457200" lvl="1" indent="0" eaLnBrk="1" hangingPunct="1">
              <a:buFont typeface="Wingdings 3" panose="05040102010807070707" pitchFamily="18" charset="2"/>
              <a:buNone/>
              <a:defRPr/>
            </a:pPr>
            <a:endParaRPr lang="en-US" altLang="en-US" sz="2000" dirty="0"/>
          </a:p>
          <a:p>
            <a:pPr lvl="1" eaLnBrk="1" hangingPunct="1">
              <a:buFont typeface="Wingdings" panose="05000000000000000000" pitchFamily="2" charset="2"/>
              <a:buChar char="q"/>
              <a:defRPr/>
            </a:pPr>
            <a:endParaRPr lang="en-US" alt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10C1B0A-24EF-4FE6-9312-8D7299477F3C}"/>
              </a:ext>
            </a:extLst>
          </p:cNvPr>
          <p:cNvSpPr>
            <a:spLocks noGrp="1"/>
          </p:cNvSpPr>
          <p:nvPr>
            <p:ph type="title"/>
          </p:nvPr>
        </p:nvSpPr>
        <p:spPr>
          <a:xfrm>
            <a:off x="436808" y="130175"/>
            <a:ext cx="6348413" cy="936625"/>
          </a:xfrm>
        </p:spPr>
        <p:txBody>
          <a:bodyPr/>
          <a:lstStyle/>
          <a:p>
            <a:pPr>
              <a:defRPr/>
            </a:pPr>
            <a:r>
              <a:rPr lang="en-US" altLang="en-US" u="sng" dirty="0">
                <a:effectLst>
                  <a:outerShdw blurRad="38100" dist="38100" dir="2700000" algn="tl">
                    <a:srgbClr val="000000">
                      <a:alpha val="43137"/>
                    </a:srgbClr>
                  </a:outerShdw>
                </a:effectLst>
              </a:rPr>
              <a:t>Final To Do List</a:t>
            </a:r>
          </a:p>
        </p:txBody>
      </p:sp>
      <p:sp>
        <p:nvSpPr>
          <p:cNvPr id="3" name="Text Placeholder 2">
            <a:extLst>
              <a:ext uri="{FF2B5EF4-FFF2-40B4-BE49-F238E27FC236}">
                <a16:creationId xmlns:a16="http://schemas.microsoft.com/office/drawing/2014/main" id="{B5688211-C36B-4541-B0CE-0C3729DB6FFA}"/>
              </a:ext>
            </a:extLst>
          </p:cNvPr>
          <p:cNvSpPr>
            <a:spLocks noGrp="1"/>
          </p:cNvSpPr>
          <p:nvPr>
            <p:ph type="body" idx="1"/>
          </p:nvPr>
        </p:nvSpPr>
        <p:spPr>
          <a:xfrm>
            <a:off x="420709" y="1066800"/>
            <a:ext cx="7162800" cy="5791200"/>
          </a:xfrm>
        </p:spPr>
        <p:txBody>
          <a:bodyPr>
            <a:noAutofit/>
          </a:bodyPr>
          <a:lstStyle/>
          <a:p>
            <a:pPr marL="342900" indent="-342900">
              <a:buFont typeface="Wingdings 3" panose="05040102010807070707" pitchFamily="18" charset="2"/>
              <a:buChar char="u"/>
              <a:defRPr/>
            </a:pPr>
            <a:r>
              <a:rPr lang="en-US" sz="2000" dirty="0">
                <a:solidFill>
                  <a:schemeClr val="tx1"/>
                </a:solidFill>
              </a:rPr>
              <a:t>We will only send email to your district email and not to your personal email. </a:t>
            </a:r>
            <a:br>
              <a:rPr lang="en-US" sz="2000" dirty="0">
                <a:solidFill>
                  <a:schemeClr val="tx1"/>
                </a:solidFill>
              </a:rPr>
            </a:br>
            <a:endParaRPr lang="en-US" sz="2000" dirty="0">
              <a:solidFill>
                <a:schemeClr val="tx1"/>
              </a:solidFill>
            </a:endParaRPr>
          </a:p>
          <a:p>
            <a:pPr marL="342900" indent="-342900">
              <a:buFont typeface="Wingdings 3" panose="05040102010807070707" pitchFamily="18" charset="2"/>
              <a:buChar char="u"/>
              <a:defRPr/>
            </a:pPr>
            <a:r>
              <a:rPr lang="en-US" sz="2000" dirty="0">
                <a:solidFill>
                  <a:schemeClr val="tx1"/>
                </a:solidFill>
              </a:rPr>
              <a:t>Watch for an email from Frontline inviting you to set up your substitute account. </a:t>
            </a:r>
          </a:p>
          <a:p>
            <a:pPr>
              <a:defRPr/>
            </a:pPr>
            <a:endParaRPr lang="en-US" sz="2000" dirty="0">
              <a:solidFill>
                <a:schemeClr val="tx1"/>
              </a:solidFill>
            </a:endParaRPr>
          </a:p>
          <a:p>
            <a:pPr marL="342900" indent="-342900">
              <a:buFont typeface="Wingdings 3" panose="05040102010807070707" pitchFamily="18" charset="2"/>
              <a:buChar char="u"/>
              <a:defRPr/>
            </a:pPr>
            <a:r>
              <a:rPr lang="en-US" sz="2000" dirty="0">
                <a:solidFill>
                  <a:schemeClr val="tx1"/>
                </a:solidFill>
              </a:rPr>
              <a:t>Please check your district email for Safe Schools Training for you to complete.  </a:t>
            </a:r>
          </a:p>
          <a:p>
            <a:pPr>
              <a:defRPr/>
            </a:pPr>
            <a:endParaRPr lang="en-US" sz="2000" dirty="0">
              <a:solidFill>
                <a:schemeClr val="tx1"/>
              </a:solidFill>
            </a:endParaRPr>
          </a:p>
          <a:p>
            <a:pPr marL="342900" indent="-342900">
              <a:buFont typeface="Wingdings 3" panose="05040102010807070707" pitchFamily="18" charset="2"/>
              <a:buChar char="u"/>
              <a:defRPr/>
            </a:pPr>
            <a:r>
              <a:rPr lang="en-US" sz="2000" dirty="0">
                <a:solidFill>
                  <a:schemeClr val="tx1"/>
                </a:solidFill>
              </a:rPr>
              <a:t>Remember we are all in this together.  </a:t>
            </a:r>
          </a:p>
          <a:p>
            <a:pPr marL="914400" lvl="1" indent="-457200">
              <a:buFont typeface="Wingdings" panose="05000000000000000000" pitchFamily="2" charset="2"/>
              <a:buChar char="q"/>
              <a:defRPr/>
            </a:pPr>
            <a:r>
              <a:rPr lang="en-US" sz="2000" dirty="0">
                <a:solidFill>
                  <a:schemeClr val="tx1"/>
                </a:solidFill>
              </a:rPr>
              <a:t>You are a critical team member!</a:t>
            </a:r>
          </a:p>
          <a:p>
            <a:pPr marL="914400" lvl="1" indent="-457200">
              <a:buFont typeface="Wingdings" panose="05000000000000000000" pitchFamily="2" charset="2"/>
              <a:buChar char="q"/>
              <a:defRPr/>
            </a:pPr>
            <a:r>
              <a:rPr lang="en-US" sz="2000" dirty="0">
                <a:solidFill>
                  <a:schemeClr val="tx1"/>
                </a:solidFill>
              </a:rPr>
              <a:t>You will have an impact in any class you support!</a:t>
            </a:r>
          </a:p>
          <a:p>
            <a:pPr marL="914400" lvl="1" indent="-457200">
              <a:buFont typeface="Wingdings" panose="05000000000000000000" pitchFamily="2" charset="2"/>
              <a:buChar char="q"/>
              <a:defRPr/>
            </a:pPr>
            <a:r>
              <a:rPr lang="en-US" sz="2000" dirty="0">
                <a:solidFill>
                  <a:schemeClr val="tx1"/>
                </a:solidFill>
              </a:rPr>
              <a:t>You make a difference in the lives of students!</a:t>
            </a:r>
          </a:p>
          <a:p>
            <a:pPr marL="342900" indent="-342900">
              <a:buFont typeface="Wingdings 3" panose="05040102010807070707" pitchFamily="18" charset="2"/>
              <a:buAutoNum type="arabicPeriod"/>
              <a:defRPr/>
            </a:pPr>
            <a:endParaRPr lang="en-US" sz="1200"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e Teachers OK? No, and Toxic Positivity Isn't Helping">
            <a:extLst>
              <a:ext uri="{FF2B5EF4-FFF2-40B4-BE49-F238E27FC236}">
                <a16:creationId xmlns:a16="http://schemas.microsoft.com/office/drawing/2014/main" id="{8F7438E1-267B-4AB2-9683-1FC2689E6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14" r="17210" b="9090"/>
          <a:stretch/>
        </p:blipFill>
        <p:spPr bwMode="auto">
          <a:xfrm>
            <a:off x="3163295"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3A3765-D999-4BF5-854E-43745B277274}"/>
              </a:ext>
            </a:extLst>
          </p:cNvPr>
          <p:cNvSpPr>
            <a:spLocks noGrp="1"/>
          </p:cNvSpPr>
          <p:nvPr>
            <p:ph type="ctrTitle"/>
          </p:nvPr>
        </p:nvSpPr>
        <p:spPr>
          <a:xfrm>
            <a:off x="501649" y="1678666"/>
            <a:ext cx="3073401" cy="2369093"/>
          </a:xfrm>
        </p:spPr>
        <p:txBody>
          <a:bodyPr>
            <a:normAutofit/>
          </a:bodyPr>
          <a:lstStyle/>
          <a:p>
            <a:pPr>
              <a:lnSpc>
                <a:spcPct val="90000"/>
              </a:lnSpc>
            </a:pPr>
            <a:r>
              <a:rPr lang="en-US" sz="3900" dirty="0"/>
              <a:t>There’s No Substitute for a Good Sub!</a:t>
            </a:r>
          </a:p>
        </p:txBody>
      </p:sp>
      <p:sp>
        <p:nvSpPr>
          <p:cNvPr id="3" name="Subtitle 2">
            <a:extLst>
              <a:ext uri="{FF2B5EF4-FFF2-40B4-BE49-F238E27FC236}">
                <a16:creationId xmlns:a16="http://schemas.microsoft.com/office/drawing/2014/main" id="{49394DE1-7827-4AC2-80D5-66D7F8042001}"/>
              </a:ext>
            </a:extLst>
          </p:cNvPr>
          <p:cNvSpPr>
            <a:spLocks noGrp="1"/>
          </p:cNvSpPr>
          <p:nvPr>
            <p:ph type="subTitle" idx="1"/>
          </p:nvPr>
        </p:nvSpPr>
        <p:spPr>
          <a:xfrm>
            <a:off x="1066800" y="4267200"/>
            <a:ext cx="2423906" cy="1459226"/>
          </a:xfrm>
        </p:spPr>
        <p:txBody>
          <a:bodyPr>
            <a:noAutofit/>
          </a:bodyPr>
          <a:lstStyle/>
          <a:p>
            <a:r>
              <a:rPr lang="en-US" sz="1600" dirty="0"/>
              <a:t>Thank you for being part of our team. We appreciate and value you, your time, and your talents!</a:t>
            </a:r>
          </a:p>
        </p:txBody>
      </p:sp>
    </p:spTree>
    <p:extLst>
      <p:ext uri="{BB962C8B-B14F-4D97-AF65-F5344CB8AC3E}">
        <p14:creationId xmlns:p14="http://schemas.microsoft.com/office/powerpoint/2010/main" val="371133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A240A2D-2CDD-4668-8AB5-D859A17DD1AC}"/>
              </a:ext>
            </a:extLst>
          </p:cNvPr>
          <p:cNvSpPr>
            <a:spLocks noGrp="1" noChangeArrowheads="1"/>
          </p:cNvSpPr>
          <p:nvPr>
            <p:ph type="title"/>
          </p:nvPr>
        </p:nvSpPr>
        <p:spPr>
          <a:xfrm>
            <a:off x="457200" y="1219200"/>
            <a:ext cx="6791325" cy="2895600"/>
          </a:xfrm>
        </p:spPr>
        <p:txBody>
          <a:bodyPr/>
          <a:lstStyle/>
          <a:p>
            <a:pPr algn="ctr" eaLnBrk="1" hangingPunct="1">
              <a:defRPr/>
            </a:pPr>
            <a:r>
              <a:rPr lang="en-US" altLang="en-US" sz="4800" b="1" u="sng" dirty="0">
                <a:effectLst>
                  <a:outerShdw blurRad="38100" dist="38100" dir="2700000" algn="tl">
                    <a:srgbClr val="000000">
                      <a:alpha val="43137"/>
                    </a:srgbClr>
                  </a:outerShdw>
                </a:effectLst>
              </a:rPr>
              <a:t>Appropriate Behaviors </a:t>
            </a:r>
            <a:br>
              <a:rPr lang="en-US" altLang="en-US" sz="4800" b="1" u="sng" dirty="0">
                <a:effectLst>
                  <a:outerShdw blurRad="38100" dist="38100" dir="2700000" algn="tl">
                    <a:srgbClr val="000000">
                      <a:alpha val="43137"/>
                    </a:srgbClr>
                  </a:outerShdw>
                </a:effectLst>
              </a:rPr>
            </a:br>
            <a:br>
              <a:rPr lang="en-US" altLang="en-US" sz="4800" b="1" u="sng" dirty="0">
                <a:effectLst>
                  <a:outerShdw blurRad="38100" dist="38100" dir="2700000" algn="tl">
                    <a:srgbClr val="000000">
                      <a:alpha val="43137"/>
                    </a:srgbClr>
                  </a:outerShdw>
                </a:effectLst>
              </a:rPr>
            </a:br>
            <a:r>
              <a:rPr lang="en-US" altLang="en-US" sz="4800" b="1" u="sng" dirty="0">
                <a:effectLst>
                  <a:outerShdw blurRad="38100" dist="38100" dir="2700000" algn="tl">
                    <a:srgbClr val="000000">
                      <a:alpha val="43137"/>
                    </a:srgbClr>
                  </a:outerShdw>
                </a:effectLst>
              </a:rPr>
              <a:t>It’s the law!</a:t>
            </a:r>
          </a:p>
        </p:txBody>
      </p:sp>
      <p:pic>
        <p:nvPicPr>
          <p:cNvPr id="14339" name="Picture 4" descr="MCj03597570000[1]">
            <a:extLst>
              <a:ext uri="{FF2B5EF4-FFF2-40B4-BE49-F238E27FC236}">
                <a16:creationId xmlns:a16="http://schemas.microsoft.com/office/drawing/2014/main" id="{304BE2E8-6844-4208-A7C1-799900EC3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4038600"/>
            <a:ext cx="19050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9F4062EC-B53C-4256-B56F-F6D66DC9F95D}"/>
              </a:ext>
            </a:extLst>
          </p:cNvPr>
          <p:cNvSpPr>
            <a:spLocks noGrp="1"/>
          </p:cNvSpPr>
          <p:nvPr>
            <p:ph idx="1"/>
          </p:nvPr>
        </p:nvSpPr>
        <p:spPr>
          <a:xfrm>
            <a:off x="152400" y="1094645"/>
            <a:ext cx="6553200" cy="5584825"/>
          </a:xfrm>
        </p:spPr>
        <p:txBody>
          <a:bodyPr/>
          <a:lstStyle/>
          <a:p>
            <a:r>
              <a:rPr lang="en-US" b="1" dirty="0"/>
              <a:t>When any professional school personnel has reasonable cause to believe that a child has suffered abuse or neglect, a report shall be made to the proper Law Enforcement Agency or to Child Protective Services (CPS) with 48 hours.</a:t>
            </a:r>
          </a:p>
          <a:p>
            <a:r>
              <a:rPr lang="en-US" b="1" dirty="0"/>
              <a:t>Be sure to notify your building administrator and counselor.</a:t>
            </a:r>
          </a:p>
          <a:p>
            <a:r>
              <a:rPr lang="en-US" b="1" dirty="0"/>
              <a:t>Be sure you know your building’s process for making the report(s).</a:t>
            </a:r>
          </a:p>
          <a:p>
            <a:r>
              <a:rPr lang="en-US" b="1" dirty="0"/>
              <a:t>Be sure you document:</a:t>
            </a:r>
          </a:p>
          <a:p>
            <a:pPr lvl="1"/>
            <a:r>
              <a:rPr lang="en-US" b="1" dirty="0"/>
              <a:t>Date</a:t>
            </a:r>
          </a:p>
          <a:p>
            <a:pPr lvl="1"/>
            <a:r>
              <a:rPr lang="en-US" b="1" dirty="0"/>
              <a:t>Time</a:t>
            </a:r>
          </a:p>
          <a:p>
            <a:pPr lvl="1"/>
            <a:r>
              <a:rPr lang="en-US" b="1" dirty="0"/>
              <a:t>Report Number</a:t>
            </a:r>
          </a:p>
          <a:p>
            <a:r>
              <a:rPr lang="en-US" b="1" dirty="0"/>
              <a:t>Contact information:</a:t>
            </a:r>
          </a:p>
          <a:p>
            <a:pPr lvl="1"/>
            <a:r>
              <a:rPr lang="en-US" b="1" dirty="0"/>
              <a:t>CPS – (509) 363-3333</a:t>
            </a:r>
          </a:p>
          <a:p>
            <a:pPr lvl="1"/>
            <a:r>
              <a:rPr lang="en-US" b="1" dirty="0"/>
              <a:t>Crime Check – (509) 456-2233</a:t>
            </a:r>
            <a:endParaRPr lang="en-US" altLang="en-US" dirty="0"/>
          </a:p>
        </p:txBody>
      </p:sp>
      <p:sp>
        <p:nvSpPr>
          <p:cNvPr id="8" name="TextBox 7">
            <a:extLst>
              <a:ext uri="{FF2B5EF4-FFF2-40B4-BE49-F238E27FC236}">
                <a16:creationId xmlns:a16="http://schemas.microsoft.com/office/drawing/2014/main" id="{80AA85B0-91E7-4937-842F-6EFF6C5C41A9}"/>
              </a:ext>
            </a:extLst>
          </p:cNvPr>
          <p:cNvSpPr txBox="1"/>
          <p:nvPr/>
        </p:nvSpPr>
        <p:spPr>
          <a:xfrm>
            <a:off x="76200" y="152400"/>
            <a:ext cx="7086600" cy="954088"/>
          </a:xfrm>
          <a:prstGeom prst="rect">
            <a:avLst/>
          </a:prstGeom>
          <a:noFill/>
        </p:spPr>
        <p:txBody>
          <a:bodyPr>
            <a:spAutoFit/>
          </a:bodyPr>
          <a:lstStyle/>
          <a:p>
            <a:pPr>
              <a:defRPr/>
            </a:pPr>
            <a:r>
              <a:rPr lang="en-US" altLang="en-US" sz="2800" b="1" u="sng" dirty="0">
                <a:solidFill>
                  <a:srgbClr val="90C226"/>
                </a:solidFill>
                <a:effectLst>
                  <a:outerShdw blurRad="38100" dist="38100" dir="2700000" algn="tl">
                    <a:srgbClr val="000000">
                      <a:alpha val="43137"/>
                    </a:srgbClr>
                  </a:outerShdw>
                </a:effectLst>
                <a:latin typeface="Trebuchet MS" panose="020B0603020202020204"/>
                <a:ea typeface="+mj-ea"/>
                <a:cs typeface="+mj-cs"/>
                <a:hlinkClick r:id="rId3"/>
              </a:rPr>
              <a:t>Mandatory Reporters of Suspected Child Abuse (Procedure 3421; RCW 26.44.030)</a:t>
            </a:r>
            <a:endParaRPr lang="en-US" u="sng" dirty="0"/>
          </a:p>
        </p:txBody>
      </p:sp>
      <p:sp>
        <p:nvSpPr>
          <p:cNvPr id="2" name="TextBox 1">
            <a:extLst>
              <a:ext uri="{FF2B5EF4-FFF2-40B4-BE49-F238E27FC236}">
                <a16:creationId xmlns:a16="http://schemas.microsoft.com/office/drawing/2014/main" id="{9FCA66F6-3559-7461-A3F8-2BDB49FA513D}"/>
              </a:ext>
            </a:extLst>
          </p:cNvPr>
          <p:cNvSpPr txBox="1"/>
          <p:nvPr/>
        </p:nvSpPr>
        <p:spPr>
          <a:xfrm>
            <a:off x="4199771" y="4114800"/>
            <a:ext cx="2971800" cy="923330"/>
          </a:xfrm>
          <a:prstGeom prst="rect">
            <a:avLst/>
          </a:prstGeom>
          <a:noFill/>
        </p:spPr>
        <p:txBody>
          <a:bodyPr wrap="square" rtlCol="0">
            <a:spAutoFit/>
          </a:bodyPr>
          <a:lstStyle/>
          <a:p>
            <a:r>
              <a:rPr lang="en-US" b="1" dirty="0">
                <a:solidFill>
                  <a:srgbClr val="404040"/>
                </a:solidFill>
                <a:latin typeface="+mn-lt"/>
                <a:hlinkClick r:id="rId4"/>
              </a:rPr>
              <a:t>Click here to access the Professional Code of Conduct</a:t>
            </a:r>
            <a:endParaRPr lang="en-US" b="1" dirty="0">
              <a:solidFill>
                <a:srgbClr val="404040"/>
              </a:solidFill>
              <a:latin typeface="+mn-l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F012-A81E-AE35-3D5F-B4E4A3F56A29}"/>
              </a:ext>
            </a:extLst>
          </p:cNvPr>
          <p:cNvSpPr>
            <a:spLocks noGrp="1"/>
          </p:cNvSpPr>
          <p:nvPr>
            <p:ph type="title"/>
          </p:nvPr>
        </p:nvSpPr>
        <p:spPr>
          <a:xfrm>
            <a:off x="208865" y="0"/>
            <a:ext cx="7772400" cy="1600200"/>
          </a:xfrm>
        </p:spPr>
        <p:txBody>
          <a:bodyPr/>
          <a:lstStyle/>
          <a:p>
            <a:pPr lvl="2"/>
            <a:r>
              <a:rPr lang="en-US" sz="2800" b="1" u="sng" dirty="0">
                <a:effectLst>
                  <a:outerShdw blurRad="38100" dist="38100" dir="2700000" algn="tl">
                    <a:srgbClr val="000000">
                      <a:alpha val="43137"/>
                    </a:srgbClr>
                  </a:outerShdw>
                </a:effectLst>
                <a:hlinkClick r:id="rId2"/>
              </a:rPr>
              <a:t>Maintaining Professional Staff/Student Boundaries (Pol/Pro 5253)</a:t>
            </a:r>
            <a:br>
              <a:rPr lang="en-US" sz="2800" b="1" u="sng" dirty="0">
                <a:effectLst>
                  <a:outerShdw blurRad="38100" dist="38100" dir="2700000" algn="tl">
                    <a:srgbClr val="000000">
                      <a:alpha val="43137"/>
                    </a:srgbClr>
                  </a:outerShdw>
                </a:effectLst>
                <a:hlinkClick r:id="rId2"/>
              </a:rPr>
            </a:br>
            <a:r>
              <a:rPr lang="en-US" sz="1600" b="1" dirty="0">
                <a:solidFill>
                  <a:schemeClr val="tx1"/>
                </a:solidFill>
              </a:rPr>
              <a:t>The board expects all district staff to maintain the highest professional standards when they interact with students.  District staff are required to maintain an atmosphere conducive to learning by constantly maintaining professional boundaries. See examples below. </a:t>
            </a:r>
            <a:br>
              <a:rPr lang="en-US" sz="1600" b="1" dirty="0"/>
            </a:br>
            <a:r>
              <a:rPr lang="en-US" sz="1600" b="1" dirty="0"/>
              <a:t>	</a:t>
            </a:r>
            <a:br>
              <a:rPr lang="en-US" sz="1600" kern="1200" dirty="0">
                <a:solidFill>
                  <a:schemeClr val="tx1">
                    <a:lumMod val="75000"/>
                    <a:lumOff val="25000"/>
                  </a:schemeClr>
                </a:solidFill>
                <a:latin typeface="+mn-lt"/>
                <a:ea typeface="+mn-ea"/>
                <a:cs typeface="+mn-cs"/>
              </a:rPr>
            </a:br>
            <a:r>
              <a:rPr lang="en-US" sz="1800" b="1" dirty="0"/>
              <a:t>	</a:t>
            </a:r>
            <a:br>
              <a:rPr lang="en-US" sz="1800" b="1" dirty="0"/>
            </a:br>
            <a:endParaRPr lang="en-US" sz="1800"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25B2E40-7D62-03C9-09EF-D18DA6D4D9C1}"/>
              </a:ext>
            </a:extLst>
          </p:cNvPr>
          <p:cNvSpPr>
            <a:spLocks noGrp="1"/>
          </p:cNvSpPr>
          <p:nvPr>
            <p:ph idx="1"/>
          </p:nvPr>
        </p:nvSpPr>
        <p:spPr>
          <a:xfrm>
            <a:off x="208865" y="1923091"/>
            <a:ext cx="6096000" cy="2438400"/>
          </a:xfrm>
        </p:spPr>
        <p:txBody>
          <a:bodyPr/>
          <a:lstStyle/>
          <a:p>
            <a:r>
              <a:rPr lang="en-US" sz="1400" b="1" dirty="0"/>
              <a:t>Being alone with an individual student out of the view of others;</a:t>
            </a:r>
          </a:p>
          <a:p>
            <a:r>
              <a:rPr lang="en-US" sz="1400" b="1" dirty="0"/>
              <a:t>Inviting or allowing individual students to visit the adult’s home; </a:t>
            </a:r>
          </a:p>
          <a:p>
            <a:r>
              <a:rPr lang="en-US" sz="1400" b="1" dirty="0"/>
              <a:t>Visiting a student’s home; </a:t>
            </a:r>
          </a:p>
          <a:p>
            <a:r>
              <a:rPr lang="en-US" sz="1400" b="1" dirty="0"/>
              <a:t>Sending or soliciting email, text messages or other electronic communications to the student, except when the communication relates to school business, and the building administrator or supervisor has consented to such communications; and/or</a:t>
            </a:r>
          </a:p>
          <a:p>
            <a:r>
              <a:rPr lang="en-US" sz="1400" b="1" dirty="0"/>
              <a:t>Social networking with students for non-educational purposes. </a:t>
            </a:r>
            <a:br>
              <a:rPr lang="en-US" sz="1400" kern="1200" dirty="0">
                <a:solidFill>
                  <a:schemeClr val="tx1">
                    <a:lumMod val="75000"/>
                    <a:lumOff val="25000"/>
                  </a:schemeClr>
                </a:solidFill>
                <a:latin typeface="+mn-lt"/>
                <a:ea typeface="+mn-ea"/>
                <a:cs typeface="+mn-cs"/>
              </a:rPr>
            </a:br>
            <a:endParaRPr lang="en-US" sz="1400" dirty="0"/>
          </a:p>
        </p:txBody>
      </p:sp>
      <p:sp>
        <p:nvSpPr>
          <p:cNvPr id="4" name="TextBox 3">
            <a:extLst>
              <a:ext uri="{FF2B5EF4-FFF2-40B4-BE49-F238E27FC236}">
                <a16:creationId xmlns:a16="http://schemas.microsoft.com/office/drawing/2014/main" id="{EE963005-909B-E35E-FB26-1E37EC3B626B}"/>
              </a:ext>
            </a:extLst>
          </p:cNvPr>
          <p:cNvSpPr txBox="1"/>
          <p:nvPr/>
        </p:nvSpPr>
        <p:spPr>
          <a:xfrm>
            <a:off x="208865" y="4267200"/>
            <a:ext cx="7315200" cy="2708434"/>
          </a:xfrm>
          <a:prstGeom prst="rect">
            <a:avLst/>
          </a:prstGeom>
          <a:noFill/>
        </p:spPr>
        <p:txBody>
          <a:bodyPr wrap="square" rtlCol="0">
            <a:spAutoFit/>
          </a:bodyPr>
          <a:lstStyle/>
          <a:p>
            <a:pPr eaLnBrk="1" hangingPunct="1">
              <a:defRPr/>
            </a:pPr>
            <a:r>
              <a:rPr lang="en-US" altLang="en-US" b="1" u="sng" dirty="0">
                <a:solidFill>
                  <a:schemeClr val="accent1"/>
                </a:solidFill>
                <a:effectLst>
                  <a:outerShdw blurRad="38100" dist="38100" dir="2700000" algn="tl">
                    <a:srgbClr val="000000">
                      <a:alpha val="43137"/>
                    </a:srgbClr>
                  </a:outerShdw>
                </a:effectLst>
              </a:rPr>
              <a:t>RCW26.44.020:</a:t>
            </a:r>
            <a:r>
              <a:rPr lang="en-US" altLang="en-US" b="1" dirty="0">
                <a:solidFill>
                  <a:schemeClr val="tx1">
                    <a:lumMod val="75000"/>
                    <a:lumOff val="25000"/>
                  </a:schemeClr>
                </a:solidFill>
              </a:rPr>
              <a:t> </a:t>
            </a:r>
            <a:r>
              <a:rPr lang="en-US" altLang="en-US" sz="1600" b="1" dirty="0"/>
              <a:t>Abuse or Neglect means sexual abuse, sexual exploitation, or injury of a child by any person under circumstances which causes harm to the child’s health, welfare, or safety or the negligent treatment or maltreatment of a child by a person responsible for or providing care to the child.</a:t>
            </a:r>
          </a:p>
          <a:p>
            <a:pPr eaLnBrk="1" hangingPunct="1">
              <a:defRPr/>
            </a:pPr>
            <a:endParaRPr lang="en-US" altLang="en-US" sz="1000" dirty="0">
              <a:solidFill>
                <a:schemeClr val="tx1">
                  <a:lumMod val="75000"/>
                  <a:lumOff val="25000"/>
                </a:schemeClr>
              </a:solidFill>
            </a:endParaRPr>
          </a:p>
          <a:p>
            <a:pPr eaLnBrk="1" hangingPunct="1">
              <a:defRPr/>
            </a:pPr>
            <a:r>
              <a:rPr lang="en-US" altLang="en-US" b="1" u="sng" dirty="0">
                <a:solidFill>
                  <a:schemeClr val="accent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District Policy 2022:  Electronic Resources and Internet Safety</a:t>
            </a:r>
            <a:r>
              <a:rPr lang="en-US" altLang="en-US" sz="2800" b="1" u="sng" dirty="0">
                <a:solidFill>
                  <a:schemeClr val="accent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a:t>
            </a:r>
            <a:endParaRPr lang="en-US" altLang="en-US" sz="2800" b="1" u="sng" dirty="0">
              <a:solidFill>
                <a:schemeClr val="accent1"/>
              </a:solidFill>
              <a:effectLst>
                <a:outerShdw blurRad="38100" dist="38100" dir="2700000" algn="tl">
                  <a:srgbClr val="000000">
                    <a:alpha val="43137"/>
                  </a:srgbClr>
                </a:outerShdw>
              </a:effectLst>
            </a:endParaRPr>
          </a:p>
          <a:p>
            <a:pPr eaLnBrk="1" hangingPunct="1">
              <a:defRPr/>
            </a:pPr>
            <a:r>
              <a:rPr lang="en-US" altLang="en-US" sz="1600" b="1" dirty="0"/>
              <a:t>This policy covers the use of electronic resources and appropriate online behavior.</a:t>
            </a:r>
          </a:p>
          <a:p>
            <a:endParaRPr lang="en-US" dirty="0"/>
          </a:p>
        </p:txBody>
      </p:sp>
    </p:spTree>
    <p:extLst>
      <p:ext uri="{BB962C8B-B14F-4D97-AF65-F5344CB8AC3E}">
        <p14:creationId xmlns:p14="http://schemas.microsoft.com/office/powerpoint/2010/main" val="42598378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7677-804B-40BA-8E2A-6A8AE53A41EC}"/>
              </a:ext>
            </a:extLst>
          </p:cNvPr>
          <p:cNvSpPr>
            <a:spLocks noGrp="1"/>
          </p:cNvSpPr>
          <p:nvPr>
            <p:ph type="title"/>
          </p:nvPr>
        </p:nvSpPr>
        <p:spPr>
          <a:xfrm>
            <a:off x="152400" y="228600"/>
            <a:ext cx="7010400" cy="914400"/>
          </a:xfrm>
        </p:spPr>
        <p:txBody>
          <a:bodyPr/>
          <a:lstStyle/>
          <a:p>
            <a:pPr>
              <a:defRPr/>
            </a:pPr>
            <a:r>
              <a:rPr lang="en-US" sz="2800" b="1" u="sng" dirty="0">
                <a:effectLst>
                  <a:outerShdw blurRad="38100" dist="38100" dir="2700000" algn="tl">
                    <a:srgbClr val="000000">
                      <a:alpha val="43137"/>
                    </a:srgbClr>
                  </a:outerShdw>
                </a:effectLst>
                <a:hlinkClick r:id="rId2"/>
              </a:rPr>
              <a:t>Harassment, Intimidation &amp; Bullying</a:t>
            </a:r>
            <a:r>
              <a:rPr lang="en-US" sz="2800" b="1" dirty="0">
                <a:effectLst>
                  <a:outerShdw blurRad="38100" dist="38100" dir="2700000" algn="tl">
                    <a:srgbClr val="000000">
                      <a:alpha val="43137"/>
                    </a:srgbClr>
                  </a:outerShdw>
                </a:effectLst>
                <a:hlinkClick r:id="rId2"/>
              </a:rPr>
              <a:t>: (Policy 3207)</a:t>
            </a:r>
            <a:br>
              <a:rPr lang="en-US" sz="2800" dirty="0">
                <a:hlinkClick r:id="rId2"/>
              </a:rPr>
            </a:br>
            <a:endParaRPr lang="en-US" sz="2800" dirty="0"/>
          </a:p>
        </p:txBody>
      </p:sp>
      <p:sp>
        <p:nvSpPr>
          <p:cNvPr id="20483" name="Content Placeholder 2">
            <a:extLst>
              <a:ext uri="{FF2B5EF4-FFF2-40B4-BE49-F238E27FC236}">
                <a16:creationId xmlns:a16="http://schemas.microsoft.com/office/drawing/2014/main" id="{83A6D71D-67CA-4601-8386-72794478376A}"/>
              </a:ext>
            </a:extLst>
          </p:cNvPr>
          <p:cNvSpPr>
            <a:spLocks noGrp="1"/>
          </p:cNvSpPr>
          <p:nvPr>
            <p:ph idx="1"/>
          </p:nvPr>
        </p:nvSpPr>
        <p:spPr>
          <a:xfrm>
            <a:off x="228600" y="1219200"/>
            <a:ext cx="7162800" cy="5429250"/>
          </a:xfrm>
        </p:spPr>
        <p:txBody>
          <a:bodyPr/>
          <a:lstStyle/>
          <a:p>
            <a:pPr marL="0" indent="0">
              <a:buNone/>
            </a:pPr>
            <a:r>
              <a:rPr lang="en-US" sz="1400" dirty="0">
                <a:solidFill>
                  <a:schemeClr val="tx1">
                    <a:lumMod val="75000"/>
                    <a:lumOff val="25000"/>
                  </a:schemeClr>
                </a:solidFill>
              </a:rPr>
              <a:t>The district is committed to a safe and civil educational environment for all students that is free from harassment, intimidation, or bullying. As defined in legislation, “Harassment, intimidation, or bullying” means any intentional, electronic, or written, verbal, or physical act, including but not limited to, one shown to be motivated by race, color, religion, ancestry, national origin, gender, sexual orientation including gender expression or identity, mental, physical, or sensory handicap, or other distinguishing characteristics, when the act: </a:t>
            </a:r>
          </a:p>
          <a:p>
            <a:pPr lvl="1"/>
            <a:r>
              <a:rPr lang="en-US" sz="1400" dirty="0">
                <a:solidFill>
                  <a:schemeClr val="tx1">
                    <a:lumMod val="75000"/>
                    <a:lumOff val="25000"/>
                  </a:schemeClr>
                </a:solidFill>
              </a:rPr>
              <a:t>Physically harms a student or damages the student’s property; </a:t>
            </a:r>
          </a:p>
          <a:p>
            <a:pPr lvl="1"/>
            <a:r>
              <a:rPr lang="en-US" sz="1400" dirty="0">
                <a:solidFill>
                  <a:schemeClr val="tx1">
                    <a:lumMod val="75000"/>
                    <a:lumOff val="25000"/>
                  </a:schemeClr>
                </a:solidFill>
              </a:rPr>
              <a:t>Has the effect of interfering with a student’s education; </a:t>
            </a:r>
          </a:p>
          <a:p>
            <a:pPr lvl="1"/>
            <a:r>
              <a:rPr lang="en-US" sz="1400" dirty="0">
                <a:solidFill>
                  <a:schemeClr val="tx1">
                    <a:lumMod val="75000"/>
                    <a:lumOff val="25000"/>
                  </a:schemeClr>
                </a:solidFill>
              </a:rPr>
              <a:t>Is so severe, persistent, or pervasive that it creates an intimidating or threatening educational environment; or</a:t>
            </a:r>
          </a:p>
          <a:p>
            <a:pPr lvl="1"/>
            <a:r>
              <a:rPr lang="en-US" sz="1400" dirty="0">
                <a:solidFill>
                  <a:schemeClr val="tx1">
                    <a:lumMod val="75000"/>
                    <a:lumOff val="25000"/>
                  </a:schemeClr>
                </a:solidFill>
              </a:rPr>
              <a:t>Has the effect of disrupting the orderly operation of the school.</a:t>
            </a:r>
          </a:p>
          <a:p>
            <a:pPr lvl="1"/>
            <a:r>
              <a:rPr lang="en-US" sz="1400" dirty="0">
                <a:solidFill>
                  <a:schemeClr val="tx1">
                    <a:lumMod val="75000"/>
                    <a:lumOff val="25000"/>
                  </a:schemeClr>
                </a:solidFill>
              </a:rPr>
              <a:t>Other distinguishing characteristics” can include but are not limited to physical appearance, clothing or other apparel, socioeconomic status, and weight. </a:t>
            </a:r>
          </a:p>
          <a:p>
            <a:pPr marL="0" lvl="1" indent="0">
              <a:spcBef>
                <a:spcPts val="1000"/>
              </a:spcBef>
              <a:buNone/>
            </a:pPr>
            <a:r>
              <a:rPr lang="en-US" sz="1400" dirty="0">
                <a:solidFill>
                  <a:schemeClr val="tx1">
                    <a:lumMod val="75000"/>
                    <a:lumOff val="25000"/>
                  </a:schemeClr>
                </a:solidFill>
              </a:rPr>
              <a:t>Any school staff who observes, overhears, or otherwise witnesses harassment, intimidation or bullying or to whom such actions have been reported must take prompt and appropriate action to stop the harassment, intimidation, or bullying and to prevent its reoccurrence.</a:t>
            </a:r>
          </a:p>
          <a:p>
            <a:pPr marL="0" indent="0">
              <a:buNone/>
            </a:pPr>
            <a:r>
              <a:rPr lang="en-US" sz="1400" dirty="0">
                <a:solidFill>
                  <a:schemeClr val="tx1">
                    <a:lumMod val="75000"/>
                    <a:lumOff val="25000"/>
                  </a:schemeClr>
                </a:solidFill>
              </a:rPr>
              <a:t>Allegations indicating a potential violation of procedure must be reported to your Supervisor and  District Compliance Officer (Melanie Smith)</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A33D4A8-7F1D-4ADA-88DE-CB2A4558B8A5}"/>
              </a:ext>
            </a:extLst>
          </p:cNvPr>
          <p:cNvSpPr>
            <a:spLocks noGrp="1"/>
          </p:cNvSpPr>
          <p:nvPr>
            <p:ph type="title"/>
          </p:nvPr>
        </p:nvSpPr>
        <p:spPr>
          <a:xfrm>
            <a:off x="228600" y="986764"/>
            <a:ext cx="6934200" cy="2065073"/>
          </a:xfrm>
        </p:spPr>
        <p:txBody>
          <a:bodyPr/>
          <a:lstStyle/>
          <a:p>
            <a:pPr eaLnBrk="1" hangingPunct="1">
              <a:spcAft>
                <a:spcPts val="600"/>
              </a:spcAft>
              <a:defRPr/>
            </a:pPr>
            <a:r>
              <a:rPr lang="en-US" sz="2800" b="1" u="sng" dirty="0">
                <a:effectLst>
                  <a:outerShdw blurRad="38100" dist="38100" dir="2700000" algn="tl">
                    <a:srgbClr val="000000">
                      <a:alpha val="43137"/>
                    </a:srgbClr>
                  </a:outerShdw>
                </a:effectLst>
                <a:hlinkClick r:id="rId2"/>
              </a:rPr>
              <a:t>Sexual </a:t>
            </a:r>
            <a:r>
              <a:rPr lang="en-US" sz="2400" b="1" u="sng" dirty="0">
                <a:effectLst>
                  <a:outerShdw blurRad="38100" dist="38100" dir="2700000" algn="tl">
                    <a:srgbClr val="000000">
                      <a:alpha val="43137"/>
                    </a:srgbClr>
                  </a:outerShdw>
                </a:effectLst>
                <a:hlinkClick r:id="rId2"/>
              </a:rPr>
              <a:t>Harassment</a:t>
            </a:r>
            <a:r>
              <a:rPr lang="en-US" sz="2800" b="1" u="sng" dirty="0">
                <a:effectLst>
                  <a:outerShdw blurRad="38100" dist="38100" dir="2700000" algn="tl">
                    <a:srgbClr val="000000">
                      <a:alpha val="43137"/>
                    </a:srgbClr>
                  </a:outerShdw>
                </a:effectLst>
                <a:hlinkClick r:id="rId2"/>
              </a:rPr>
              <a:t> Policy (Policy 5011) </a:t>
            </a:r>
            <a:br>
              <a:rPr lang="en-US" sz="900" b="1" u="sng" dirty="0">
                <a:effectLst>
                  <a:outerShdw blurRad="38100" dist="38100" dir="2700000" algn="tl">
                    <a:srgbClr val="000000">
                      <a:alpha val="43137"/>
                    </a:srgbClr>
                  </a:outerShdw>
                </a:effectLst>
              </a:rPr>
            </a:br>
            <a:br>
              <a:rPr lang="en-US" sz="900" b="1" u="sng" dirty="0">
                <a:effectLst>
                  <a:outerShdw blurRad="38100" dist="38100" dir="2700000" algn="tl">
                    <a:srgbClr val="000000">
                      <a:alpha val="43137"/>
                    </a:srgbClr>
                  </a:outerShdw>
                </a:effectLst>
              </a:rPr>
            </a:br>
            <a:r>
              <a:rPr lang="en-US" sz="1700" dirty="0">
                <a:solidFill>
                  <a:schemeClr val="tx1">
                    <a:lumMod val="75000"/>
                    <a:lumOff val="25000"/>
                  </a:schemeClr>
                </a:solidFill>
                <a:latin typeface="+mn-lt"/>
                <a:ea typeface="+mn-ea"/>
                <a:cs typeface="+mn-cs"/>
              </a:rPr>
              <a:t>This district is committed to a positive and productive working environment free from discrimination, including sexual harassment. Sexual Harassment means unwelcome conduct or communication of a sexual nature.  The District prohibits sexual harassment of district employees by other students, employees or third parties involved in school district activities.</a:t>
            </a:r>
            <a:br>
              <a:rPr lang="en-US" sz="1700" dirty="0">
                <a:solidFill>
                  <a:schemeClr val="tx1">
                    <a:lumMod val="75000"/>
                    <a:lumOff val="25000"/>
                  </a:schemeClr>
                </a:solidFill>
                <a:latin typeface="+mn-lt"/>
                <a:ea typeface="+mn-ea"/>
                <a:cs typeface="+mn-cs"/>
              </a:rPr>
            </a:br>
            <a:endParaRPr lang="en-US" altLang="en-US" sz="1700" dirty="0">
              <a:solidFill>
                <a:schemeClr val="tx1">
                  <a:lumMod val="75000"/>
                  <a:lumOff val="25000"/>
                </a:schemeClr>
              </a:solidFill>
              <a:latin typeface="+mn-lt"/>
              <a:ea typeface="+mn-ea"/>
              <a:cs typeface="+mn-cs"/>
            </a:endParaRPr>
          </a:p>
        </p:txBody>
      </p:sp>
      <p:sp>
        <p:nvSpPr>
          <p:cNvPr id="18435" name="Content Placeholder 2">
            <a:extLst>
              <a:ext uri="{FF2B5EF4-FFF2-40B4-BE49-F238E27FC236}">
                <a16:creationId xmlns:a16="http://schemas.microsoft.com/office/drawing/2014/main" id="{5D5AE671-6762-4241-98AE-8BB4C02B31F6}"/>
              </a:ext>
            </a:extLst>
          </p:cNvPr>
          <p:cNvSpPr>
            <a:spLocks noGrp="1"/>
          </p:cNvSpPr>
          <p:nvPr>
            <p:ph idx="1"/>
          </p:nvPr>
        </p:nvSpPr>
        <p:spPr>
          <a:xfrm>
            <a:off x="228600" y="3276600"/>
            <a:ext cx="7620000" cy="2743200"/>
          </a:xfrm>
        </p:spPr>
        <p:txBody>
          <a:bodyPr/>
          <a:lstStyle/>
          <a:p>
            <a:pPr lvl="1" eaLnBrk="1" hangingPunct="1">
              <a:buFont typeface="Wingdings" panose="05000000000000000000" pitchFamily="2" charset="2"/>
              <a:buChar char="q"/>
              <a:defRPr/>
            </a:pPr>
            <a:endParaRPr lang="en-US" altLang="en-US" sz="1000" dirty="0"/>
          </a:p>
          <a:p>
            <a:pPr marL="0" indent="0" eaLnBrk="1" hangingPunct="1">
              <a:buNone/>
              <a:defRPr/>
            </a:pPr>
            <a:r>
              <a:rPr lang="en-US" sz="2800" b="1" u="sng" dirty="0">
                <a:solidFill>
                  <a:schemeClr val="accent1"/>
                </a:solidFill>
                <a:effectLst>
                  <a:outerShdw blurRad="38100" dist="38100" dir="2700000" algn="tl">
                    <a:srgbClr val="000000">
                      <a:alpha val="43137"/>
                    </a:srgbClr>
                  </a:outerShdw>
                </a:effectLst>
                <a:latin typeface="+mj-lt"/>
                <a:ea typeface="+mj-ea"/>
                <a:cs typeface="+mj-cs"/>
                <a:hlinkClick r:id="rId3"/>
              </a:rPr>
              <a:t>Civility Policy (Policy 5117)</a:t>
            </a:r>
            <a:endParaRPr lang="en-US" sz="2800" b="1" u="sng" dirty="0">
              <a:solidFill>
                <a:schemeClr val="accent1"/>
              </a:solidFill>
              <a:effectLst>
                <a:outerShdw blurRad="38100" dist="38100" dir="2700000" algn="tl">
                  <a:srgbClr val="000000">
                    <a:alpha val="43137"/>
                  </a:srgbClr>
                </a:outerShdw>
              </a:effectLst>
              <a:latin typeface="+mj-lt"/>
              <a:ea typeface="+mj-ea"/>
              <a:cs typeface="+mj-cs"/>
            </a:endParaRPr>
          </a:p>
          <a:p>
            <a:pPr marL="0" indent="0" eaLnBrk="1" hangingPunct="1">
              <a:buNone/>
              <a:defRPr/>
            </a:pPr>
            <a:r>
              <a:rPr lang="en-US" sz="1700" dirty="0">
                <a:solidFill>
                  <a:schemeClr val="tx1">
                    <a:lumMod val="75000"/>
                    <a:lumOff val="25000"/>
                  </a:schemeClr>
                </a:solidFill>
              </a:rPr>
              <a:t>The Spokane School District believes that a safe, civil environment is essential to high student and staff achievement, to the free exchange of ideas central to a quality educational process, and to the development of youth as thoughtful participants in our democracy. Conversely, uncivil conduct, like other forms of disruptive behavior interferes with a student's ability to learn and a school's ability to educate its students. </a:t>
            </a:r>
            <a:endParaRPr lang="en-US" altLang="en-US" sz="1700" dirty="0">
              <a:solidFill>
                <a:schemeClr val="tx1">
                  <a:lumMod val="75000"/>
                  <a:lumOff val="25000"/>
                </a:schemeClr>
              </a:solidFill>
            </a:endParaRPr>
          </a:p>
        </p:txBody>
      </p:sp>
    </p:spTree>
  </p:cSld>
  <p:clrMapOvr>
    <a:masterClrMapping/>
  </p:clrMapOvr>
  <p:transition spd="med"/>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8589</TotalTime>
  <Words>3554</Words>
  <Application>Microsoft Office PowerPoint</Application>
  <PresentationFormat>On-screen Show (4:3)</PresentationFormat>
  <Paragraphs>416</Paragraphs>
  <Slides>42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Rockwell Light</vt:lpstr>
      <vt:lpstr>Trebuchet MS</vt:lpstr>
      <vt:lpstr>Wingdings</vt:lpstr>
      <vt:lpstr>Wingdings 3</vt:lpstr>
      <vt:lpstr>Facet</vt:lpstr>
      <vt:lpstr>PowerPoint Presentation</vt:lpstr>
      <vt:lpstr>PowerPoint Presentation</vt:lpstr>
      <vt:lpstr>PowerPoint Presentation</vt:lpstr>
      <vt:lpstr>Introductions </vt:lpstr>
      <vt:lpstr>Appropriate Behaviors   It’s the law!</vt:lpstr>
      <vt:lpstr>PowerPoint Presentation</vt:lpstr>
      <vt:lpstr>Maintaining Professional Staff/Student Boundaries (Pol/Pro 5253) The board expects all district staff to maintain the highest professional standards when they interact with students.  District staff are required to maintain an atmosphere conducive to learning by constantly maintaining professional boundaries. See examples below.      </vt:lpstr>
      <vt:lpstr>Harassment, Intimidation &amp; Bullying: (Policy 3207) </vt:lpstr>
      <vt:lpstr>Sexual Harassment Policy (Policy 5011)   This district is committed to a positive and productive working environment free from discrimination, including sexual harassment. Sexual Harassment means unwelcome conduct or communication of a sexual nature.  The District prohibits sexual harassment of district employees by other students, employees or third parties involved in school district activities. </vt:lpstr>
      <vt:lpstr>Drug-Free Schools, Community &amp; Workplace:  Policy 5201</vt:lpstr>
      <vt:lpstr>How to find District Policies:</vt:lpstr>
      <vt:lpstr>Who do I contact?</vt:lpstr>
      <vt:lpstr>SafeSchools Training</vt:lpstr>
      <vt:lpstr>L &amp; I claims </vt:lpstr>
      <vt:lpstr>Payroll Information</vt:lpstr>
      <vt:lpstr>I-1433 Sick Leave</vt:lpstr>
      <vt:lpstr>Technology </vt:lpstr>
      <vt:lpstr>Frontline Mobile App</vt:lpstr>
      <vt:lpstr>Paraeducator Substitute Hourly Rates </vt:lpstr>
      <vt:lpstr>Special Education</vt:lpstr>
      <vt:lpstr>Steps to Determine  Special Education Services</vt:lpstr>
      <vt:lpstr>504’s, IEP’s &amp; Medical Plans </vt:lpstr>
      <vt:lpstr>Program Types</vt:lpstr>
      <vt:lpstr>Program Types</vt:lpstr>
      <vt:lpstr>Program Types</vt:lpstr>
      <vt:lpstr>Program Types - Transitions</vt:lpstr>
      <vt:lpstr>Paraeducator Substitute What to Expect   “Classroom management is the wide variety of skills and techniques that teachers use to keep students organized, orderly, focused, attentive, on task, and academically productive during a class.”     </vt:lpstr>
      <vt:lpstr>Preparing for your Day</vt:lpstr>
      <vt:lpstr>Work Schedule </vt:lpstr>
      <vt:lpstr>Check in with the office</vt:lpstr>
      <vt:lpstr>Before School Starts </vt:lpstr>
      <vt:lpstr>Behavior Management &amp; De-Escalation  </vt:lpstr>
      <vt:lpstr>Escalation Cycle</vt:lpstr>
      <vt:lpstr>De-escalating strategies</vt:lpstr>
      <vt:lpstr>DO NOT TOUCH KIDS!! </vt:lpstr>
      <vt:lpstr>De-escalation strategies - for you</vt:lpstr>
      <vt:lpstr>“The kids who need the most love will ask for it in the most unloving ways.”  -unknown</vt:lpstr>
      <vt:lpstr>When to Contact the Office </vt:lpstr>
      <vt:lpstr>End of School Day Items</vt:lpstr>
      <vt:lpstr>Housekeeping</vt:lpstr>
      <vt:lpstr>Final To Do List</vt:lpstr>
      <vt:lpstr>There’s No Substitute for a Good Sub!</vt:lpstr>
    </vt:vector>
  </TitlesOfParts>
  <Company>SD81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Spokane Public Schools Substitute Orientation</dc:title>
  <dc:creator>setup</dc:creator>
  <cp:lastModifiedBy>Maya Bybee</cp:lastModifiedBy>
  <cp:revision>566</cp:revision>
  <cp:lastPrinted>2015-08-18T22:44:42Z</cp:lastPrinted>
  <dcterms:created xsi:type="dcterms:W3CDTF">2005-08-25T21:48:48Z</dcterms:created>
  <dcterms:modified xsi:type="dcterms:W3CDTF">2023-10-02T21:18:12Z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